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90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75" r:id="rId8"/>
    <p:sldId id="276" r:id="rId9"/>
    <p:sldId id="277" r:id="rId10"/>
    <p:sldId id="261" r:id="rId11"/>
    <p:sldId id="262" r:id="rId12"/>
    <p:sldId id="270" r:id="rId13"/>
    <p:sldId id="263" r:id="rId14"/>
    <p:sldId id="264" r:id="rId15"/>
    <p:sldId id="271" r:id="rId16"/>
    <p:sldId id="265" r:id="rId17"/>
    <p:sldId id="266" r:id="rId18"/>
    <p:sldId id="267" r:id="rId19"/>
    <p:sldId id="268" r:id="rId20"/>
    <p:sldId id="269" r:id="rId21"/>
    <p:sldId id="272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C0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7038" autoAdjust="0"/>
  </p:normalViewPr>
  <p:slideViewPr>
    <p:cSldViewPr snapToGrid="0" snapToObjects="1">
      <p:cViewPr varScale="1">
        <p:scale>
          <a:sx n="93" d="100"/>
          <a:sy n="93" d="100"/>
        </p:scale>
        <p:origin x="-10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67D-9CE7-5D47-8A60-5E9CE245DCBE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70A3-DFDF-6C46-AAE7-DE0B021DEF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67D-9CE7-5D47-8A60-5E9CE245DCBE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70A3-DFDF-6C46-AAE7-DE0B021DEF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67D-9CE7-5D47-8A60-5E9CE245DCBE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70A3-DFDF-6C46-AAE7-DE0B021DEF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67D-9CE7-5D47-8A60-5E9CE245DCBE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70A3-DFDF-6C46-AAE7-DE0B021DE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67D-9CE7-5D47-8A60-5E9CE245DCBE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70A3-DFDF-6C46-AAE7-DE0B021DE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67D-9CE7-5D47-8A60-5E9CE245DCBE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70A3-DFDF-6C46-AAE7-DE0B021DE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67D-9CE7-5D47-8A60-5E9CE245DCBE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70A3-DFDF-6C46-AAE7-DE0B021DE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67D-9CE7-5D47-8A60-5E9CE245DCBE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70A3-DFDF-6C46-AAE7-DE0B021DE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67D-9CE7-5D47-8A60-5E9CE245DCBE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70A3-DFDF-6C46-AAE7-DE0B021DE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67D-9CE7-5D47-8A60-5E9CE245DCBE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70A3-DFDF-6C46-AAE7-DE0B021DE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F67D-9CE7-5D47-8A60-5E9CE245DCBE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2296F67D-9CE7-5D47-8A60-5E9CE245DCBE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1E570A3-DFDF-6C46-AAE7-DE0B021DEF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  <p:sldLayoutId id="2147484303" r:id="rId13"/>
    <p:sldLayoutId id="214748430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thecoca-colacompany.com/presscenter/avcenter/view/sustainability/crush-ec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0706" y="3210278"/>
            <a:ext cx="4243294" cy="3647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32002">
            <a:off x="662672" y="2674206"/>
            <a:ext cx="5630332" cy="2097487"/>
          </a:xfrm>
        </p:spPr>
        <p:txBody>
          <a:bodyPr>
            <a:normAutofit/>
          </a:bodyPr>
          <a:lstStyle/>
          <a:p>
            <a:r>
              <a:rPr lang="en-US" sz="6000" dirty="0" smtClean="0">
                <a:ln>
                  <a:solidFill>
                    <a:srgbClr val="008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Braggadocio"/>
                <a:cs typeface="Braggadocio"/>
              </a:rPr>
              <a:t>Coca Cola Bottling</a:t>
            </a:r>
            <a:endParaRPr lang="en-US" sz="6000" dirty="0">
              <a:ln>
                <a:solidFill>
                  <a:srgbClr val="008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Braggadocio"/>
              <a:cs typeface="Braggadoci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43" y="5080000"/>
            <a:ext cx="5503333" cy="144497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018060">
            <a:off x="4375158" y="2067935"/>
            <a:ext cx="39951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Engravers MT"/>
                <a:cs typeface="Engravers MT"/>
              </a:rPr>
              <a:t>MGMT 120</a:t>
            </a:r>
            <a:endParaRPr lang="en-US" sz="3200" b="1" dirty="0">
              <a:latin typeface="Engravers MT"/>
              <a:cs typeface="Engravers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Packaging</a:t>
            </a:r>
          </a:p>
          <a:p>
            <a:r>
              <a:rPr lang="en-US" dirty="0" err="1" smtClean="0"/>
              <a:t>PlantBottle</a:t>
            </a:r>
            <a:endParaRPr lang="en-US" dirty="0" smtClean="0"/>
          </a:p>
          <a:p>
            <a:r>
              <a:rPr lang="en-US" dirty="0" smtClean="0"/>
              <a:t>Eco-friendly light weight bottle</a:t>
            </a:r>
          </a:p>
          <a:p>
            <a:r>
              <a:rPr lang="en-US" dirty="0" smtClean="0"/>
              <a:t>Recycling plant</a:t>
            </a:r>
          </a:p>
          <a:p>
            <a:r>
              <a:rPr lang="en-US" dirty="0" smtClean="0"/>
              <a:t>Recycling bin made from recycled PET</a:t>
            </a:r>
          </a:p>
          <a:p>
            <a:r>
              <a:rPr lang="en-US" dirty="0" smtClean="0"/>
              <a:t>Crush Eco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Packaging (Reduce)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97" y="2819400"/>
            <a:ext cx="6441593" cy="37733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000" dirty="0" smtClean="0"/>
              <a:t>Focus on life-cycle management – the use of high value recyclable materials and reusable packages.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000" dirty="0" smtClean="0"/>
              <a:t>Packaging made from polyethylene </a:t>
            </a:r>
            <a:r>
              <a:rPr lang="en-US" sz="2000" dirty="0" err="1" smtClean="0"/>
              <a:t>terephthalate</a:t>
            </a:r>
            <a:r>
              <a:rPr lang="en-US" sz="2000" dirty="0" smtClean="0"/>
              <a:t> (PET) plastic, aluminum, glass and steel. The materials are 100% recyclable.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000" dirty="0" smtClean="0"/>
              <a:t>Sustainable design efforts known as e3, focuses on improving efficiency, life cycle effectiveness and eco-innovation.</a:t>
            </a:r>
          </a:p>
          <a:p>
            <a:pPr>
              <a:lnSpc>
                <a:spcPct val="120000"/>
              </a:lnSpc>
              <a:spcAft>
                <a:spcPts val="0"/>
              </a:spcAft>
              <a:buNone/>
            </a:pP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278EBE"/>
              </a:clrFrom>
              <a:clrTo>
                <a:srgbClr val="278EB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9578" y="3596671"/>
            <a:ext cx="2873951" cy="23064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89" y="1371600"/>
            <a:ext cx="8727311" cy="1447800"/>
          </a:xfrm>
        </p:spPr>
        <p:txBody>
          <a:bodyPr/>
          <a:lstStyle/>
          <a:p>
            <a:r>
              <a:rPr lang="en-US" dirty="0" smtClean="0"/>
              <a:t>1. Packaging (Reduce)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9144000" cy="380131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200" dirty="0" smtClean="0"/>
              <a:t>The Ultra Glass contour bottle is designed in year 2000 to improve impact resistance, and reduce weight and cost.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2000" dirty="0" smtClean="0"/>
              <a:t>The use has eliminated 52,000 metric tons of glass - reduction of 26,000 tons CO2 = planting 8,000 acres of trees.</a:t>
            </a:r>
          </a:p>
          <a:p>
            <a:r>
              <a:rPr lang="en-US" sz="2200" dirty="0" smtClean="0"/>
              <a:t>Rolled out a short height closure – enable to reduce plastic use by 5%.</a:t>
            </a:r>
          </a:p>
          <a:p>
            <a:r>
              <a:rPr lang="en-US" sz="2200" dirty="0" smtClean="0"/>
              <a:t>Also, reduce material trough development of closures without liners.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Packaging (Recover)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11" y="3012142"/>
            <a:ext cx="8582526" cy="3388658"/>
          </a:xfrm>
        </p:spPr>
        <p:txBody>
          <a:bodyPr/>
          <a:lstStyle/>
          <a:p>
            <a:r>
              <a:rPr lang="en-US" dirty="0" smtClean="0"/>
              <a:t>Approximate of 85% of unit case volume is delivered in recyclable bottles and cans.</a:t>
            </a:r>
          </a:p>
          <a:p>
            <a:r>
              <a:rPr lang="en-US" dirty="0" smtClean="0"/>
              <a:t>Recovery of the containers and their materials for reuse.</a:t>
            </a:r>
          </a:p>
          <a:p>
            <a:r>
              <a:rPr lang="en-US" dirty="0" smtClean="0"/>
              <a:t>Target – to recover directly 50% of the equivalent bottles and cans sold worldwide.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Packaging (Reuse)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42" y="2819400"/>
            <a:ext cx="3988268" cy="3718560"/>
          </a:xfrm>
        </p:spPr>
        <p:txBody>
          <a:bodyPr>
            <a:normAutofit/>
          </a:bodyPr>
          <a:lstStyle/>
          <a:p>
            <a:r>
              <a:rPr lang="en-US" dirty="0" smtClean="0"/>
              <a:t>Cans and Bottles</a:t>
            </a:r>
          </a:p>
          <a:p>
            <a:pPr lvl="1">
              <a:spcAft>
                <a:spcPts val="1200"/>
              </a:spcAft>
            </a:pPr>
            <a:r>
              <a:rPr lang="en-US" sz="1900" dirty="0" smtClean="0"/>
              <a:t>Using recycled content PET in more than 17 markets around the world. </a:t>
            </a:r>
          </a:p>
          <a:p>
            <a:pPr lvl="1">
              <a:spcAft>
                <a:spcPts val="1600"/>
              </a:spcAft>
            </a:pPr>
            <a:r>
              <a:rPr lang="en-US" sz="1900" dirty="0" smtClean="0"/>
              <a:t>Recycling plastic for reuse yields financial benefits, requires less energy and reduces waste and greenhouse gases.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2940" y="3040054"/>
            <a:ext cx="4381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137" y="1371600"/>
            <a:ext cx="8657863" cy="1447800"/>
          </a:xfrm>
        </p:spPr>
        <p:txBody>
          <a:bodyPr/>
          <a:lstStyle/>
          <a:p>
            <a:r>
              <a:rPr lang="en-US" dirty="0" smtClean="0"/>
              <a:t>1. Packaging (Reuse)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643" y="2819400"/>
            <a:ext cx="6439455" cy="3581400"/>
          </a:xfrm>
        </p:spPr>
        <p:txBody>
          <a:bodyPr/>
          <a:lstStyle/>
          <a:p>
            <a:r>
              <a:rPr lang="en-US" dirty="0" smtClean="0"/>
              <a:t>Bottle Caps</a:t>
            </a:r>
          </a:p>
          <a:p>
            <a:pPr lvl="1">
              <a:spcAft>
                <a:spcPts val="1600"/>
              </a:spcAft>
            </a:pPr>
            <a:r>
              <a:rPr lang="en-US" sz="1900" dirty="0" smtClean="0"/>
              <a:t>The bottle caps are 100% recyclable and are made from high-density materials selected for compatibility with most recycling systems. </a:t>
            </a:r>
          </a:p>
          <a:p>
            <a:r>
              <a:rPr lang="en-US" dirty="0" smtClean="0"/>
              <a:t>Recycling Plants</a:t>
            </a:r>
          </a:p>
          <a:p>
            <a:pPr lvl="1"/>
            <a:r>
              <a:rPr lang="en-US" sz="1900" dirty="0" smtClean="0"/>
              <a:t>Invested in building PET recycling plants that produce bottles from recycled content.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075" y="3337615"/>
            <a:ext cx="2391155" cy="239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PlantBottle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73" y="2819400"/>
            <a:ext cx="7138337" cy="39700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Up to 30% plant based material mix with traditional PET plastic.</a:t>
            </a:r>
          </a:p>
          <a:p>
            <a:r>
              <a:rPr lang="en-US" dirty="0" smtClean="0"/>
              <a:t>The plant-based material is made from sugar cane and molasses.</a:t>
            </a:r>
          </a:p>
          <a:p>
            <a:r>
              <a:rPr lang="en-US" dirty="0" smtClean="0"/>
              <a:t>Reducing material use, increasing recycling, using more recycled content and advancing innovative technologies are some ways to reduce environmental carbon footprint.</a:t>
            </a:r>
          </a:p>
          <a:p>
            <a:r>
              <a:rPr lang="en-US" dirty="0" err="1" smtClean="0"/>
              <a:t>plantBottle</a:t>
            </a:r>
            <a:r>
              <a:rPr lang="en-US" dirty="0" smtClean="0"/>
              <a:t> is introduced for which goal that to develop recyclable plastic bottles made form 100% plant-waste, which is to turn waste into a resource.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210" y="2368559"/>
            <a:ext cx="1324166" cy="41951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Eco-friendly Bottle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3012142"/>
            <a:ext cx="8790432" cy="3388658"/>
          </a:xfrm>
        </p:spPr>
        <p:txBody>
          <a:bodyPr>
            <a:normAutofit/>
          </a:bodyPr>
          <a:lstStyle/>
          <a:p>
            <a:r>
              <a:rPr lang="en-US" dirty="0" smtClean="0"/>
              <a:t>In April 2010, Coca-Cola China had launched Eco-friendly light weight.</a:t>
            </a:r>
          </a:p>
          <a:p>
            <a:r>
              <a:rPr lang="en-US" dirty="0" smtClean="0"/>
              <a:t>The innovative new ultra-light bottle is the lightest bottle and reduces the carbon footprint by 35% .</a:t>
            </a:r>
          </a:p>
          <a:p>
            <a:r>
              <a:rPr lang="en-US" dirty="0" smtClean="0"/>
              <a:t>Also, the bottle is designed to be easily twisted                and compressed after being used.                                    Thus saving more than 70% of the space.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4565" y="5390798"/>
            <a:ext cx="2268747" cy="13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Recycling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8" y="2727960"/>
            <a:ext cx="8973312" cy="42180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/>
              <a:t>The world’s largest plastic-bottle-to-bottle recycling plant</a:t>
            </a:r>
          </a:p>
          <a:p>
            <a:pPr lvl="1"/>
            <a:r>
              <a:rPr lang="en-US" dirty="0" smtClean="0"/>
              <a:t>Held in Spartanburg, S.C. in January 2009. </a:t>
            </a:r>
          </a:p>
          <a:p>
            <a:pPr lvl="1"/>
            <a:r>
              <a:rPr lang="en-US" dirty="0" smtClean="0"/>
              <a:t>Coca-Cola announced the launch of a multi-million dollar “Give it back” recycling campaign – recycle and reuse all of Coca-Cola bottles and cans.</a:t>
            </a:r>
          </a:p>
          <a:p>
            <a:pPr lvl="1"/>
            <a:r>
              <a:rPr lang="en-US" dirty="0" smtClean="0"/>
              <a:t>The plant will produce approximately 100 million lb of food-grade recycled PET plastic each year.</a:t>
            </a:r>
          </a:p>
          <a:p>
            <a:pPr lvl="1"/>
            <a:r>
              <a:rPr lang="en-US" dirty="0" smtClean="0"/>
              <a:t>Over the next ten years, the plant will avoid the release of 1million metric tons of CO2 emissions.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Recycling 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71" y="2819400"/>
            <a:ext cx="6798390" cy="389001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Made from recycled PET for recycling aluminum cans and PET Bottles.</a:t>
            </a:r>
          </a:p>
          <a:p>
            <a:r>
              <a:rPr lang="en-US" dirty="0" smtClean="0"/>
              <a:t>Was designed to stand out visually. Also, clearly communicating the benefits of recycling.</a:t>
            </a:r>
          </a:p>
          <a:p>
            <a:r>
              <a:rPr lang="en-US" dirty="0" smtClean="0"/>
              <a:t>Produced the bin using PET to reinforce the connection between the Coca-Cola products and recycling.</a:t>
            </a:r>
          </a:p>
          <a:p>
            <a:r>
              <a:rPr lang="en-US" dirty="0" smtClean="0"/>
              <a:t>Had ordered 300 bins from Atlanta-based manufacturer for Earth Day (April 22)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5380" y="3064434"/>
            <a:ext cx="1991089" cy="364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863" y="3012142"/>
            <a:ext cx="8568128" cy="33886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Originated as Soda fountain beverage in 1886</a:t>
            </a:r>
          </a:p>
          <a:p>
            <a:r>
              <a:rPr lang="en-US" dirty="0" smtClean="0"/>
              <a:t>It is produced by The Coca Cola Company in Atlanta, Georgia.</a:t>
            </a:r>
          </a:p>
          <a:p>
            <a:r>
              <a:rPr lang="en-US" dirty="0" smtClean="0"/>
              <a:t>Often known as Coke</a:t>
            </a:r>
          </a:p>
          <a:p>
            <a:r>
              <a:rPr lang="en-US" dirty="0" smtClean="0"/>
              <a:t>The company produces concentrate, then sold to licensed Coca-cola bottlers. One of the largest Coca-Cola bottlers is Coca-Cola Enterprises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0740" y="880142"/>
            <a:ext cx="2308860" cy="2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Crush Eco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44" y="2924355"/>
            <a:ext cx="4043759" cy="3398807"/>
          </a:xfrm>
        </p:spPr>
        <p:txBody>
          <a:bodyPr>
            <a:normAutofit/>
          </a:bodyPr>
          <a:lstStyle/>
          <a:p>
            <a:r>
              <a:rPr lang="en-US" dirty="0" smtClean="0"/>
              <a:t>A new ultra-light “crushable” plastic bottle that weight 40% less than regular PET packaging launched by Coca-Cola Japan.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2103" y="2924355"/>
            <a:ext cx="47625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Crush Eco cont’d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04" y="2819400"/>
            <a:ext cx="856603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The label size is reduced to save in materials. Also, the water is sourced from places close to the plant to reduce CO2 emissions from transportation.</a:t>
            </a:r>
          </a:p>
          <a:p>
            <a:r>
              <a:rPr lang="en-US" dirty="0" smtClean="0"/>
              <a:t>The campaign featured a street art project than turned the crushed bottles into “art” rather than rubbish.</a:t>
            </a:r>
          </a:p>
          <a:p>
            <a:r>
              <a:rPr lang="en-US" dirty="0" smtClean="0"/>
              <a:t>Crush Eco video: </a:t>
            </a:r>
            <a:r>
              <a:rPr lang="en-US" dirty="0" smtClean="0">
                <a:hlinkClick r:id="rId2"/>
              </a:rPr>
              <a:t>http://video.thecoca-colacompany.com/presscenter/avcenter/view/sustainability/crush-eco</a:t>
            </a: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9144000" cy="384184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Coca-Cola. (</a:t>
            </a:r>
            <a:r>
              <a:rPr lang="en-US" sz="1600" dirty="0" err="1" smtClean="0"/>
              <a:t>n.d</a:t>
            </a:r>
            <a:r>
              <a:rPr lang="en-US" sz="1600" dirty="0" smtClean="0"/>
              <a:t>.). </a:t>
            </a:r>
            <a:r>
              <a:rPr lang="en-US" sz="1600" i="1" dirty="0" smtClean="0"/>
              <a:t>Coca-Cola</a:t>
            </a:r>
            <a:r>
              <a:rPr lang="en-US" sz="1600" dirty="0" smtClean="0"/>
              <a:t>. Retrieved May 24, 2010, from http://en.wikipedia.org/wiki/Coca-Cola </a:t>
            </a:r>
          </a:p>
          <a:p>
            <a:r>
              <a:rPr lang="en-US" sz="1600" dirty="0" smtClean="0"/>
              <a:t>Coca-Cola - Our Company - The Coca-Cola System - History of Bottling. (</a:t>
            </a:r>
            <a:r>
              <a:rPr lang="en-US" sz="1600" dirty="0" err="1" smtClean="0"/>
              <a:t>n.d</a:t>
            </a:r>
            <a:r>
              <a:rPr lang="en-US" sz="1600" dirty="0" smtClean="0"/>
              <a:t>.). </a:t>
            </a:r>
            <a:r>
              <a:rPr lang="en-US" sz="1600" i="1" dirty="0" smtClean="0"/>
              <a:t>Coca-Cola: The Coca-Cola Company</a:t>
            </a:r>
            <a:r>
              <a:rPr lang="en-US" sz="1600" dirty="0" smtClean="0"/>
              <a:t>. Retrieved May 24, 2010, from http://www.thecoca-colacompany.com/ourcompany/historybottling.html</a:t>
            </a:r>
          </a:p>
          <a:p>
            <a:r>
              <a:rPr lang="en-US" sz="1600" dirty="0" smtClean="0"/>
              <a:t>Bottled Water - Bottled Water Problems - Bottle Water Alternatives. (</a:t>
            </a:r>
            <a:r>
              <a:rPr lang="en-US" sz="1600" dirty="0" err="1" smtClean="0"/>
              <a:t>n.d</a:t>
            </a:r>
            <a:r>
              <a:rPr lang="en-US" sz="1600" dirty="0" smtClean="0"/>
              <a:t>.). </a:t>
            </a:r>
            <a:r>
              <a:rPr lang="en-US" sz="1600" i="1" dirty="0" smtClean="0"/>
              <a:t>Bottled Water - Bottled Water Problems - Bottle Water Alternatives</a:t>
            </a:r>
            <a:r>
              <a:rPr lang="en-US" sz="1600" dirty="0" smtClean="0"/>
              <a:t>. Retrieved May 26, 2010, from http://www.bottledwaterblues.com/ </a:t>
            </a:r>
          </a:p>
          <a:p>
            <a:r>
              <a:rPr lang="en-US" sz="1600" dirty="0" smtClean="0"/>
              <a:t>Doug. (</a:t>
            </a:r>
            <a:r>
              <a:rPr lang="en-US" sz="1600" dirty="0" err="1" smtClean="0"/>
              <a:t>n.d</a:t>
            </a:r>
            <a:r>
              <a:rPr lang="en-US" sz="1600" dirty="0" smtClean="0"/>
              <a:t>.). Plastic Bottle Facts Make You Think Before You Drink | </a:t>
            </a:r>
            <a:r>
              <a:rPr lang="en-US" sz="1600" dirty="0" err="1" smtClean="0"/>
              <a:t>greenUPGRADER</a:t>
            </a:r>
            <a:r>
              <a:rPr lang="en-US" sz="1600" dirty="0" smtClean="0"/>
              <a:t>. </a:t>
            </a:r>
            <a:r>
              <a:rPr lang="en-US" sz="1600" i="1" dirty="0" err="1" smtClean="0"/>
              <a:t>greenUPGRADER</a:t>
            </a:r>
            <a:r>
              <a:rPr lang="en-US" sz="1600" dirty="0" smtClean="0"/>
              <a:t>. Retrieved May 26, 2010, from http://greenupgrader.com/3258/plastic-bottle-facts-make-you-think-before-you-drink/</a:t>
            </a:r>
          </a:p>
          <a:p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7104"/>
            <a:ext cx="9144000" cy="4169392"/>
          </a:xfrm>
        </p:spPr>
        <p:txBody>
          <a:bodyPr>
            <a:noAutofit/>
          </a:bodyPr>
          <a:lstStyle/>
          <a:p>
            <a:r>
              <a:rPr lang="en-US" sz="1600" dirty="0" smtClean="0"/>
              <a:t>"Glass Bottle Making By The Process Of Blow Molding And Annealing." </a:t>
            </a:r>
            <a:r>
              <a:rPr lang="en-US" sz="1600" i="1" dirty="0" smtClean="0"/>
              <a:t>Wise Dude - He's got the answers to your questions</a:t>
            </a:r>
            <a:r>
              <a:rPr lang="en-US" sz="1600" dirty="0" smtClean="0"/>
              <a:t>. </a:t>
            </a:r>
            <a:r>
              <a:rPr lang="en-US" sz="1600" dirty="0" err="1" smtClean="0"/>
              <a:t>N.p</a:t>
            </a:r>
            <a:r>
              <a:rPr lang="en-US" sz="1600" dirty="0" smtClean="0"/>
              <a:t>., </a:t>
            </a:r>
            <a:r>
              <a:rPr lang="en-US" sz="1600" dirty="0" err="1" smtClean="0"/>
              <a:t>n.d</a:t>
            </a:r>
            <a:r>
              <a:rPr lang="en-US" sz="1600" dirty="0" smtClean="0"/>
              <a:t>. Web. 26 May 2010. &lt;http://www.wisedude.com/science_engineering/bottles.htm</a:t>
            </a:r>
          </a:p>
          <a:p>
            <a:r>
              <a:rPr lang="en-US" sz="1600" dirty="0" err="1" smtClean="0"/>
              <a:t>Chia</a:t>
            </a:r>
            <a:r>
              <a:rPr lang="en-US" sz="1600" dirty="0" smtClean="0"/>
              <a:t> Ming's Services and Q&amp;A about Stretch / Injection / Extrusion Blow Molding. (</a:t>
            </a:r>
            <a:r>
              <a:rPr lang="en-US" sz="1600" dirty="0" err="1" smtClean="0"/>
              <a:t>n.d</a:t>
            </a:r>
            <a:r>
              <a:rPr lang="en-US" sz="1600" dirty="0" smtClean="0"/>
              <a:t>.). </a:t>
            </a:r>
            <a:r>
              <a:rPr lang="en-US" sz="1600" i="1" dirty="0" smtClean="0"/>
              <a:t>Blow Molding Machine Manufacturer - </a:t>
            </a:r>
            <a:r>
              <a:rPr lang="en-US" sz="1600" i="1" dirty="0" err="1" smtClean="0"/>
              <a:t>Chia</a:t>
            </a:r>
            <a:r>
              <a:rPr lang="en-US" sz="1600" i="1" dirty="0" smtClean="0"/>
              <a:t> Ming Machinery</a:t>
            </a:r>
            <a:r>
              <a:rPr lang="en-US" sz="1600" dirty="0" smtClean="0"/>
              <a:t>. Retrieved May 25, 2010, from http://www.cm-pet.com.tw/services.ht </a:t>
            </a:r>
          </a:p>
          <a:p>
            <a:r>
              <a:rPr lang="en-US" sz="1600" dirty="0" err="1" smtClean="0"/>
              <a:t>Airmax</a:t>
            </a:r>
            <a:r>
              <a:rPr lang="en-US" sz="1600" dirty="0" smtClean="0"/>
              <a:t> System: Screw Compressors. (</a:t>
            </a:r>
            <a:r>
              <a:rPr lang="en-US" sz="1600" dirty="0" err="1" smtClean="0"/>
              <a:t>n.d</a:t>
            </a:r>
            <a:r>
              <a:rPr lang="en-US" sz="1600" dirty="0" smtClean="0"/>
              <a:t>.). </a:t>
            </a:r>
            <a:r>
              <a:rPr lang="en-US" sz="1600" i="1" dirty="0" err="1" smtClean="0"/>
              <a:t>Airmax</a:t>
            </a:r>
            <a:r>
              <a:rPr lang="en-US" sz="1600" i="1" dirty="0" smtClean="0"/>
              <a:t> System Co., Ltd.</a:t>
            </a:r>
            <a:r>
              <a:rPr lang="en-US" sz="1600" dirty="0" smtClean="0"/>
              <a:t>. Retrieved May 25, 2010, from http://www.airmaxsystem.com/petcompressed%20air%20system%20design.htm </a:t>
            </a:r>
          </a:p>
          <a:p>
            <a:r>
              <a:rPr lang="en-US" sz="1600" dirty="0" smtClean="0"/>
              <a:t>Coca-Cola - Sustainability - Protecting the Environment - Sustainable Packaging - Package Design. (</a:t>
            </a:r>
            <a:r>
              <a:rPr lang="en-US" sz="1600" dirty="0" err="1" smtClean="0"/>
              <a:t>n.d</a:t>
            </a:r>
            <a:r>
              <a:rPr lang="en-US" sz="1600" dirty="0" smtClean="0"/>
              <a:t>.). </a:t>
            </a:r>
            <a:r>
              <a:rPr lang="en-US" sz="1600" i="1" dirty="0" smtClean="0"/>
              <a:t>Coca-Cola: The Coca-Cola Company</a:t>
            </a:r>
            <a:r>
              <a:rPr lang="en-US" sz="1600" dirty="0" smtClean="0"/>
              <a:t>. Retrieved May 26, 2010, from http://www.thecoca-colacompany.com/citizenship/package_design.html</a:t>
            </a:r>
          </a:p>
          <a:p>
            <a:r>
              <a:rPr lang="en-US" sz="1600" dirty="0" smtClean="0"/>
              <a:t>Coca-Cola - Sustainability - Protecting the Environment - Sustainable Packaging - Package Material Reuse. (</a:t>
            </a:r>
            <a:r>
              <a:rPr lang="en-US" sz="1600" dirty="0" err="1" smtClean="0"/>
              <a:t>n.d</a:t>
            </a:r>
            <a:r>
              <a:rPr lang="en-US" sz="1600" dirty="0" smtClean="0"/>
              <a:t>.). </a:t>
            </a:r>
            <a:r>
              <a:rPr lang="en-US" sz="1600" i="1" dirty="0" smtClean="0"/>
              <a:t>Coca-Cola: The Coca-Cola Company</a:t>
            </a:r>
            <a:r>
              <a:rPr lang="en-US" sz="1600" dirty="0" smtClean="0"/>
              <a:t>. Retrieved May 26, 2010, from http://www.thecoca-colacompany.com/citizenship/package_material_reuse.html</a:t>
            </a:r>
          </a:p>
          <a:p>
            <a:r>
              <a:rPr lang="en-US" sz="1600" dirty="0" smtClean="0"/>
              <a:t>Recycling Facts. (</a:t>
            </a:r>
            <a:r>
              <a:rPr lang="en-US" sz="1600" dirty="0" err="1" smtClean="0"/>
              <a:t>n.d</a:t>
            </a:r>
            <a:r>
              <a:rPr lang="en-US" sz="1600" dirty="0" smtClean="0"/>
              <a:t>.). </a:t>
            </a:r>
            <a:r>
              <a:rPr lang="en-US" sz="1600" i="1" dirty="0" smtClean="0"/>
              <a:t>College of Arts and Sciences &amp; Conservatory of Music - Oberlin College</a:t>
            </a:r>
            <a:r>
              <a:rPr lang="en-US" sz="1600" dirty="0" smtClean="0"/>
              <a:t>. Retrieved May 25, 2010, from http://www.oberlin.edu/recycle/facts.html</a:t>
            </a:r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7355"/>
            <a:ext cx="9144000" cy="5670644"/>
          </a:xfrm>
        </p:spPr>
        <p:txBody>
          <a:bodyPr>
            <a:noAutofit/>
          </a:bodyPr>
          <a:lstStyle/>
          <a:p>
            <a:r>
              <a:rPr lang="en-US" sz="1600" dirty="0" smtClean="0"/>
              <a:t>Sustainable Product Packaging &amp; Recycling: The Coca-Cola Company. (</a:t>
            </a:r>
            <a:r>
              <a:rPr lang="en-US" sz="1600" dirty="0" err="1" smtClean="0"/>
              <a:t>n.d</a:t>
            </a:r>
            <a:r>
              <a:rPr lang="en-US" sz="1600" dirty="0" smtClean="0"/>
              <a:t>.). </a:t>
            </a:r>
            <a:r>
              <a:rPr lang="en-US" sz="1600" i="1" dirty="0" smtClean="0"/>
              <a:t>Coca-Cola: The Coca-Cola Company</a:t>
            </a:r>
            <a:r>
              <a:rPr lang="en-US" sz="1600" dirty="0" smtClean="0"/>
              <a:t>. Retrieved June 1, 2010, from http://www.thecoca-colacompany.com/citizenship/packaging.html</a:t>
            </a:r>
          </a:p>
          <a:p>
            <a:r>
              <a:rPr lang="en-US" sz="1600" dirty="0" smtClean="0"/>
              <a:t>Coca-Cola - Our Company - Innovation - In our Marketing. (</a:t>
            </a:r>
            <a:r>
              <a:rPr lang="en-US" sz="1600" dirty="0" err="1" smtClean="0"/>
              <a:t>n.d</a:t>
            </a:r>
            <a:r>
              <a:rPr lang="en-US" sz="1600" dirty="0" smtClean="0"/>
              <a:t>.). </a:t>
            </a:r>
            <a:r>
              <a:rPr lang="en-US" sz="1600" i="1" dirty="0" smtClean="0"/>
              <a:t>Coca-Cola: The Coca-Cola Company</a:t>
            </a:r>
            <a:r>
              <a:rPr lang="en-US" sz="1600" dirty="0" smtClean="0"/>
              <a:t>. Retrieved May 26, 2010, from http://www.thecoca-colacompany.com/ourcompany/innovation_marketing.html</a:t>
            </a:r>
          </a:p>
          <a:p>
            <a:r>
              <a:rPr lang="en-US" sz="1600" dirty="0" smtClean="0"/>
              <a:t>China Light Weight Bottle - Press Release - Coca-Cola. (</a:t>
            </a:r>
            <a:r>
              <a:rPr lang="en-US" sz="1600" dirty="0" err="1" smtClean="0"/>
              <a:t>n.d</a:t>
            </a:r>
            <a:r>
              <a:rPr lang="en-US" sz="1600" dirty="0" smtClean="0"/>
              <a:t>.). </a:t>
            </a:r>
            <a:r>
              <a:rPr lang="en-US" sz="1600" i="1" dirty="0" smtClean="0"/>
              <a:t>Coca-Cola: The Coca-Cola Company</a:t>
            </a:r>
            <a:r>
              <a:rPr lang="en-US" sz="1600" dirty="0" smtClean="0"/>
              <a:t>. Retrieved May 26, 2010, from http://www.thecoca-colacompany.com/presscenter/nr_20100426_china_lightweight_bottle.htm </a:t>
            </a:r>
          </a:p>
          <a:p>
            <a:r>
              <a:rPr lang="en-US" sz="1600" dirty="0" smtClean="0"/>
              <a:t>Bottle-to-Bottle Recycling Plant - Press Release - Coca-Cola. (</a:t>
            </a:r>
            <a:r>
              <a:rPr lang="en-US" sz="1600" dirty="0" err="1" smtClean="0"/>
              <a:t>n.d</a:t>
            </a:r>
            <a:r>
              <a:rPr lang="en-US" sz="1600" dirty="0" smtClean="0"/>
              <a:t>.). </a:t>
            </a:r>
            <a:r>
              <a:rPr lang="en-US" sz="1600" i="1" dirty="0" smtClean="0"/>
              <a:t>Coca-Cola: The Coca-Cola Company</a:t>
            </a:r>
            <a:r>
              <a:rPr lang="en-US" sz="1600" dirty="0" smtClean="0"/>
              <a:t>. Retrieved June 1, 2010, from http://www.thecoca-colacompany.com/presscenter/nr_20090114_bottle-to-bottle_recycling.htm </a:t>
            </a:r>
          </a:p>
          <a:p>
            <a:r>
              <a:rPr lang="en-US" sz="1600" dirty="0" smtClean="0"/>
              <a:t>Coca-Cola - Sustainability - Protecting the Environment - News - Coca-Cola Recycling Bin Wins Prestigious Design Award. (</a:t>
            </a:r>
            <a:r>
              <a:rPr lang="en-US" sz="1600" dirty="0" err="1" smtClean="0"/>
              <a:t>n.d</a:t>
            </a:r>
            <a:r>
              <a:rPr lang="en-US" sz="1600" dirty="0" smtClean="0"/>
              <a:t>.). </a:t>
            </a:r>
            <a:r>
              <a:rPr lang="en-US" sz="1600" i="1" dirty="0" smtClean="0"/>
              <a:t>Coca-Cola: The Coca-Cola Company</a:t>
            </a:r>
            <a:r>
              <a:rPr lang="en-US" sz="1600" dirty="0" smtClean="0"/>
              <a:t>. Retrieved May 28, 2010, from http://www.thecoca-colacompany.com/citizenship/environmental_news_recycling _bin_red_dot_award.htm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bottling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862" y="2844502"/>
            <a:ext cx="8338357" cy="16284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/>
              <a:t>1894 (A modest start for a bold idea)</a:t>
            </a:r>
          </a:p>
          <a:p>
            <a:pPr lvl="1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Biederharn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began bottling Coca-Cola to sell, using a common glass bottle called a Hutchinson.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010" y="4472940"/>
            <a:ext cx="2868280" cy="192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9862" y="4347713"/>
            <a:ext cx="5568057" cy="1927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1899 (The first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bottling agreement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631825" lvl="1" indent="-282575" defTabSz="914400">
              <a:spcAft>
                <a:spcPts val="1000"/>
              </a:spcAft>
              <a:buBlip>
                <a:blip r:embed="rId3"/>
              </a:buBlip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Two young attorneys, Thomas and Whitehead obtained exclusive rights to bottle Coca-Cola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1825" marR="0" lvl="1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bottling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863" y="2819400"/>
            <a:ext cx="8759902" cy="302068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1950s (Packaging Innovations)</a:t>
            </a:r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Consumers had choices of package size and type.</a:t>
            </a:r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Traditional 6.5-ounces contour bottle, or larger servings 10-,12- and 26-ounce version.</a:t>
            </a:r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Cans were also introduced, becoming generally available in 1960.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042" y="5180162"/>
            <a:ext cx="2690723" cy="152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Bottle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2819400"/>
            <a:ext cx="7716838" cy="3388658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PET  STRETCH  BLOW  MOULDING  MACHINES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333" y="3484443"/>
            <a:ext cx="28575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4644" y="4016705"/>
            <a:ext cx="275023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8221" y="3484443"/>
            <a:ext cx="2150374" cy="200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37" y="1378423"/>
            <a:ext cx="7175618" cy="40670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BASIC CONCEPT</a:t>
            </a:r>
          </a:p>
          <a:p>
            <a:r>
              <a:rPr lang="en-US" dirty="0" smtClean="0"/>
              <a:t>PET machines typically comprise the following five modules :</a:t>
            </a:r>
          </a:p>
          <a:p>
            <a:r>
              <a:rPr lang="en-US" dirty="0" smtClean="0"/>
              <a:t>Pre-form Feeder</a:t>
            </a:r>
          </a:p>
          <a:p>
            <a:r>
              <a:rPr lang="en-US" dirty="0" smtClean="0"/>
              <a:t>Pre-form Insert and Bottle Discharge</a:t>
            </a:r>
          </a:p>
          <a:p>
            <a:r>
              <a:rPr lang="en-US" dirty="0" smtClean="0"/>
              <a:t>Heating Unit</a:t>
            </a:r>
          </a:p>
          <a:p>
            <a:r>
              <a:rPr lang="en-US" dirty="0" smtClean="0"/>
              <a:t>Heating and Pre-form Transportation </a:t>
            </a:r>
          </a:p>
          <a:p>
            <a:r>
              <a:rPr lang="en-US" dirty="0" smtClean="0"/>
              <a:t>Blow Molding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8312" y="4649935"/>
            <a:ext cx="5332863" cy="209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452544"/>
            <a:ext cx="7716838" cy="2948256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Pre-form heating</a:t>
            </a:r>
          </a:p>
          <a:p>
            <a:pPr marL="457200" indent="-457200">
              <a:buAutoNum type="arabicPeriod"/>
            </a:pPr>
            <a:r>
              <a:rPr lang="en-US" dirty="0" smtClean="0"/>
              <a:t>Pre-form is introduced into the mold and closing the unit</a:t>
            </a:r>
          </a:p>
          <a:p>
            <a:pPr marL="457200" indent="-457200">
              <a:buAutoNum type="arabicPeriod"/>
            </a:pPr>
            <a:r>
              <a:rPr lang="en-US" dirty="0" smtClean="0"/>
              <a:t>Insert the stretching rod</a:t>
            </a:r>
          </a:p>
          <a:p>
            <a:pPr marL="457200" indent="-457200">
              <a:buAutoNum type="arabicPeriod"/>
            </a:pPr>
            <a:r>
              <a:rPr lang="en-US" dirty="0" smtClean="0"/>
              <a:t>Stretching and pre-blowing</a:t>
            </a:r>
          </a:p>
          <a:p>
            <a:pPr marL="457200" indent="-457200">
              <a:buAutoNum type="arabicPeriod"/>
            </a:pPr>
            <a:r>
              <a:rPr lang="en-US" dirty="0" smtClean="0"/>
              <a:t>Final bottle blowing</a:t>
            </a:r>
          </a:p>
          <a:p>
            <a:pPr marL="457200" indent="-457200">
              <a:buAutoNum type="arabicPeriod"/>
            </a:pPr>
            <a:r>
              <a:rPr lang="en-US" dirty="0" smtClean="0"/>
              <a:t>Molds open</a:t>
            </a:r>
          </a:p>
          <a:p>
            <a:pPr marL="457200" indent="-457200">
              <a:buAutoNum type="arabicPeriod"/>
            </a:pPr>
            <a:r>
              <a:rPr lang="en-US" dirty="0" smtClean="0"/>
              <a:t>Finished bottle discharge from the mold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140" y="1207823"/>
            <a:ext cx="7716838" cy="20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Bottles </a:t>
            </a:r>
            <a:br>
              <a:rPr lang="en-US" dirty="0" smtClean="0"/>
            </a:br>
            <a:r>
              <a:rPr lang="en-US" dirty="0" smtClean="0"/>
              <a:t>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America, 60 millions plastic bottle are disposed a day</a:t>
            </a:r>
          </a:p>
          <a:p>
            <a:r>
              <a:rPr lang="en-US" dirty="0" smtClean="0"/>
              <a:t>From manufacturing the plastic bottles massive amounts of greenhouse gases are produced</a:t>
            </a:r>
          </a:p>
          <a:p>
            <a:r>
              <a:rPr lang="en-US" dirty="0" smtClean="0"/>
              <a:t>Plastic bottles take 700 years to begin composting</a:t>
            </a:r>
          </a:p>
          <a:p>
            <a:r>
              <a:rPr lang="en-US" dirty="0" smtClean="0"/>
              <a:t>90% of the cost of bottled water is due to the bottles </a:t>
            </a:r>
          </a:p>
          <a:p>
            <a:r>
              <a:rPr lang="en-US" dirty="0" smtClean="0"/>
              <a:t>24 million gallons of oil are needed to produce a billion plastic bottles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971" y="150883"/>
            <a:ext cx="2355655" cy="28612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Aluminum Can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4850949" cy="3388658"/>
          </a:xfrm>
        </p:spPr>
        <p:txBody>
          <a:bodyPr/>
          <a:lstStyle/>
          <a:p>
            <a:r>
              <a:rPr lang="en-US" dirty="0" smtClean="0"/>
              <a:t>An aluminum can that is thrown away will still be a can 500 years from now!</a:t>
            </a:r>
          </a:p>
          <a:p>
            <a:r>
              <a:rPr lang="en-US" dirty="0" smtClean="0"/>
              <a:t>The 36 billion aluminum cans </a:t>
            </a:r>
            <a:r>
              <a:rPr lang="en-US" dirty="0" err="1" smtClean="0"/>
              <a:t>landfilled</a:t>
            </a:r>
            <a:r>
              <a:rPr lang="en-US" dirty="0" smtClean="0"/>
              <a:t> last year had a scrap value of more than $600 million.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3868" y="3012142"/>
            <a:ext cx="2445757" cy="334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594</TotalTime>
  <Words>1116</Words>
  <Application>Microsoft Office PowerPoint</Application>
  <PresentationFormat>On-screen Show (4:3)</PresentationFormat>
  <Paragraphs>114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Sky</vt:lpstr>
      <vt:lpstr>Coca Cola Bottling</vt:lpstr>
      <vt:lpstr>Company Profile</vt:lpstr>
      <vt:lpstr>History of bottling </vt:lpstr>
      <vt:lpstr>History of bottling cont’d</vt:lpstr>
      <vt:lpstr>Manufacturing Bottle Operation</vt:lpstr>
      <vt:lpstr>Slide 6</vt:lpstr>
      <vt:lpstr>Slide 7</vt:lpstr>
      <vt:lpstr>Plastic Bottles  Pollution</vt:lpstr>
      <vt:lpstr>Aluminum Can Pollution</vt:lpstr>
      <vt:lpstr>Solutions </vt:lpstr>
      <vt:lpstr>1. Packaging (Reduce)</vt:lpstr>
      <vt:lpstr>1. Packaging (Reduce) cont’d</vt:lpstr>
      <vt:lpstr>1. Packaging (Recover)</vt:lpstr>
      <vt:lpstr>1. Packaging (Reuse)</vt:lpstr>
      <vt:lpstr>1. Packaging (Reuse) cont’d</vt:lpstr>
      <vt:lpstr>2. PlantBottle</vt:lpstr>
      <vt:lpstr>3. Eco-friendly Bottle</vt:lpstr>
      <vt:lpstr>4. Recycling Plant</vt:lpstr>
      <vt:lpstr>5. Recycling Bin</vt:lpstr>
      <vt:lpstr>6. Crush Eco</vt:lpstr>
      <vt:lpstr>6. Crush Eco cont’d </vt:lpstr>
      <vt:lpstr>Word Cited</vt:lpstr>
      <vt:lpstr>Slide 23</vt:lpstr>
      <vt:lpstr>Slide 24</vt:lpstr>
    </vt:vector>
  </TitlesOfParts>
  <Company>Drake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Coca Cola Bottling</dc:title>
  <dc:creator>Nur Syuhada Abdul Razak</dc:creator>
  <cp:lastModifiedBy>Brad Meyer</cp:lastModifiedBy>
  <cp:revision>18</cp:revision>
  <dcterms:created xsi:type="dcterms:W3CDTF">2010-06-02T03:24:58Z</dcterms:created>
  <dcterms:modified xsi:type="dcterms:W3CDTF">2010-06-05T03:51:10Z</dcterms:modified>
</cp:coreProperties>
</file>