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72"/>
  </p:notesMasterIdLst>
  <p:handoutMasterIdLst>
    <p:handoutMasterId r:id="rId73"/>
  </p:handoutMasterIdLst>
  <p:sldIdLst>
    <p:sldId id="258" r:id="rId2"/>
    <p:sldId id="259" r:id="rId3"/>
    <p:sldId id="260" r:id="rId4"/>
    <p:sldId id="261" r:id="rId5"/>
    <p:sldId id="262" r:id="rId6"/>
    <p:sldId id="263" r:id="rId7"/>
    <p:sldId id="264" r:id="rId8"/>
    <p:sldId id="265" r:id="rId9"/>
    <p:sldId id="266" r:id="rId10"/>
    <p:sldId id="267" r:id="rId11"/>
    <p:sldId id="268" r:id="rId12"/>
    <p:sldId id="317"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3" r:id="rId35"/>
    <p:sldId id="294" r:id="rId36"/>
    <p:sldId id="295" r:id="rId37"/>
    <p:sldId id="296" r:id="rId38"/>
    <p:sldId id="298" r:id="rId39"/>
    <p:sldId id="299" r:id="rId40"/>
    <p:sldId id="300" r:id="rId41"/>
    <p:sldId id="302" r:id="rId42"/>
    <p:sldId id="303" r:id="rId43"/>
    <p:sldId id="304" r:id="rId44"/>
    <p:sldId id="305" r:id="rId45"/>
    <p:sldId id="332" r:id="rId46"/>
    <p:sldId id="306" r:id="rId47"/>
    <p:sldId id="307" r:id="rId48"/>
    <p:sldId id="308" r:id="rId49"/>
    <p:sldId id="309" r:id="rId50"/>
    <p:sldId id="310" r:id="rId51"/>
    <p:sldId id="333" r:id="rId52"/>
    <p:sldId id="312" r:id="rId53"/>
    <p:sldId id="313" r:id="rId54"/>
    <p:sldId id="314" r:id="rId55"/>
    <p:sldId id="315" r:id="rId56"/>
    <p:sldId id="316"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33"/>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0247" autoAdjust="0"/>
  </p:normalViewPr>
  <p:slideViewPr>
    <p:cSldViewPr>
      <p:cViewPr varScale="1">
        <p:scale>
          <a:sx n="78" d="100"/>
          <a:sy n="78" d="100"/>
        </p:scale>
        <p:origin x="148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1B3371-7B22-4B0E-A8F3-C04CDFD203F9}" type="datetimeFigureOut">
              <a:rPr lang="en-US" smtClean="0"/>
              <a:pPr/>
              <a:t>6/23/2017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5E9FE0-9AED-416F-9D9B-929DB18B41E6}" type="slidenum">
              <a:rPr lang="en-US" smtClean="0"/>
              <a:pPr/>
              <a:t>‹#›</a:t>
            </a:fld>
            <a:endParaRPr lang="en-US"/>
          </a:p>
        </p:txBody>
      </p:sp>
    </p:spTree>
    <p:extLst>
      <p:ext uri="{BB962C8B-B14F-4D97-AF65-F5344CB8AC3E}">
        <p14:creationId xmlns:p14="http://schemas.microsoft.com/office/powerpoint/2010/main" val="162608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8FD0BC6-8D0F-4AA6-92ED-A084BB254BA3}" type="slidenum">
              <a:rPr lang="en-US"/>
              <a:pPr>
                <a:defRPr/>
              </a:pPr>
              <a:t>‹#›</a:t>
            </a:fld>
            <a:endParaRPr lang="en-US"/>
          </a:p>
        </p:txBody>
      </p:sp>
    </p:spTree>
    <p:extLst>
      <p:ext uri="{BB962C8B-B14F-4D97-AF65-F5344CB8AC3E}">
        <p14:creationId xmlns:p14="http://schemas.microsoft.com/office/powerpoint/2010/main" val="4180971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a:t>
            </a:fld>
            <a:endParaRPr lang="en-US" dirty="0"/>
          </a:p>
        </p:txBody>
      </p:sp>
    </p:spTree>
    <p:extLst>
      <p:ext uri="{BB962C8B-B14F-4D97-AF65-F5344CB8AC3E}">
        <p14:creationId xmlns:p14="http://schemas.microsoft.com/office/powerpoint/2010/main" val="1884131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21</a:t>
            </a:fld>
            <a:endParaRPr lang="en-US"/>
          </a:p>
        </p:txBody>
      </p:sp>
    </p:spTree>
    <p:extLst>
      <p:ext uri="{BB962C8B-B14F-4D97-AF65-F5344CB8AC3E}">
        <p14:creationId xmlns:p14="http://schemas.microsoft.com/office/powerpoint/2010/main" val="23179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22</a:t>
            </a:fld>
            <a:endParaRPr lang="en-US"/>
          </a:p>
        </p:txBody>
      </p:sp>
    </p:spTree>
    <p:extLst>
      <p:ext uri="{BB962C8B-B14F-4D97-AF65-F5344CB8AC3E}">
        <p14:creationId xmlns:p14="http://schemas.microsoft.com/office/powerpoint/2010/main" val="76996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23</a:t>
            </a:fld>
            <a:endParaRPr lang="en-US"/>
          </a:p>
        </p:txBody>
      </p:sp>
    </p:spTree>
    <p:extLst>
      <p:ext uri="{BB962C8B-B14F-4D97-AF65-F5344CB8AC3E}">
        <p14:creationId xmlns:p14="http://schemas.microsoft.com/office/powerpoint/2010/main" val="493040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26</a:t>
            </a:fld>
            <a:endParaRPr lang="en-US"/>
          </a:p>
        </p:txBody>
      </p:sp>
    </p:spTree>
    <p:extLst>
      <p:ext uri="{BB962C8B-B14F-4D97-AF65-F5344CB8AC3E}">
        <p14:creationId xmlns:p14="http://schemas.microsoft.com/office/powerpoint/2010/main" val="265378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27</a:t>
            </a:fld>
            <a:endParaRPr lang="en-US"/>
          </a:p>
        </p:txBody>
      </p:sp>
    </p:spTree>
    <p:extLst>
      <p:ext uri="{BB962C8B-B14F-4D97-AF65-F5344CB8AC3E}">
        <p14:creationId xmlns:p14="http://schemas.microsoft.com/office/powerpoint/2010/main" val="920382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30</a:t>
            </a:fld>
            <a:endParaRPr lang="en-US"/>
          </a:p>
        </p:txBody>
      </p:sp>
    </p:spTree>
    <p:extLst>
      <p:ext uri="{BB962C8B-B14F-4D97-AF65-F5344CB8AC3E}">
        <p14:creationId xmlns:p14="http://schemas.microsoft.com/office/powerpoint/2010/main" val="3334136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31</a:t>
            </a:fld>
            <a:endParaRPr lang="en-US"/>
          </a:p>
        </p:txBody>
      </p:sp>
    </p:spTree>
    <p:extLst>
      <p:ext uri="{BB962C8B-B14F-4D97-AF65-F5344CB8AC3E}">
        <p14:creationId xmlns:p14="http://schemas.microsoft.com/office/powerpoint/2010/main" val="343826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32</a:t>
            </a:fld>
            <a:endParaRPr lang="en-US"/>
          </a:p>
        </p:txBody>
      </p:sp>
    </p:spTree>
    <p:extLst>
      <p:ext uri="{BB962C8B-B14F-4D97-AF65-F5344CB8AC3E}">
        <p14:creationId xmlns:p14="http://schemas.microsoft.com/office/powerpoint/2010/main" val="1340955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38</a:t>
            </a:fld>
            <a:endParaRPr lang="en-US"/>
          </a:p>
        </p:txBody>
      </p:sp>
    </p:spTree>
    <p:extLst>
      <p:ext uri="{BB962C8B-B14F-4D97-AF65-F5344CB8AC3E}">
        <p14:creationId xmlns:p14="http://schemas.microsoft.com/office/powerpoint/2010/main" val="29933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39</a:t>
            </a:fld>
            <a:endParaRPr lang="en-US"/>
          </a:p>
        </p:txBody>
      </p:sp>
    </p:spTree>
    <p:extLst>
      <p:ext uri="{BB962C8B-B14F-4D97-AF65-F5344CB8AC3E}">
        <p14:creationId xmlns:p14="http://schemas.microsoft.com/office/powerpoint/2010/main" val="427671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a:t>
            </a:fld>
            <a:endParaRPr lang="en-US" dirty="0"/>
          </a:p>
        </p:txBody>
      </p:sp>
    </p:spTree>
    <p:extLst>
      <p:ext uri="{BB962C8B-B14F-4D97-AF65-F5344CB8AC3E}">
        <p14:creationId xmlns:p14="http://schemas.microsoft.com/office/powerpoint/2010/main" val="276138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40</a:t>
            </a:fld>
            <a:endParaRPr lang="en-US"/>
          </a:p>
        </p:txBody>
      </p:sp>
    </p:spTree>
    <p:extLst>
      <p:ext uri="{BB962C8B-B14F-4D97-AF65-F5344CB8AC3E}">
        <p14:creationId xmlns:p14="http://schemas.microsoft.com/office/powerpoint/2010/main" val="278059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42</a:t>
            </a:fld>
            <a:endParaRPr lang="en-US"/>
          </a:p>
        </p:txBody>
      </p:sp>
    </p:spTree>
    <p:extLst>
      <p:ext uri="{BB962C8B-B14F-4D97-AF65-F5344CB8AC3E}">
        <p14:creationId xmlns:p14="http://schemas.microsoft.com/office/powerpoint/2010/main" val="3610325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43</a:t>
            </a:fld>
            <a:endParaRPr lang="en-US"/>
          </a:p>
        </p:txBody>
      </p:sp>
    </p:spTree>
    <p:extLst>
      <p:ext uri="{BB962C8B-B14F-4D97-AF65-F5344CB8AC3E}">
        <p14:creationId xmlns:p14="http://schemas.microsoft.com/office/powerpoint/2010/main" val="492158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50</a:t>
            </a:fld>
            <a:endParaRPr lang="en-US"/>
          </a:p>
        </p:txBody>
      </p:sp>
    </p:spTree>
    <p:extLst>
      <p:ext uri="{BB962C8B-B14F-4D97-AF65-F5344CB8AC3E}">
        <p14:creationId xmlns:p14="http://schemas.microsoft.com/office/powerpoint/2010/main" val="2130471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51</a:t>
            </a:fld>
            <a:endParaRPr lang="en-US"/>
          </a:p>
        </p:txBody>
      </p:sp>
    </p:spTree>
    <p:extLst>
      <p:ext uri="{BB962C8B-B14F-4D97-AF65-F5344CB8AC3E}">
        <p14:creationId xmlns:p14="http://schemas.microsoft.com/office/powerpoint/2010/main" val="3784888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54</a:t>
            </a:fld>
            <a:endParaRPr lang="en-US"/>
          </a:p>
        </p:txBody>
      </p:sp>
    </p:spTree>
    <p:extLst>
      <p:ext uri="{BB962C8B-B14F-4D97-AF65-F5344CB8AC3E}">
        <p14:creationId xmlns:p14="http://schemas.microsoft.com/office/powerpoint/2010/main" val="1471767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55</a:t>
            </a:fld>
            <a:endParaRPr lang="en-US"/>
          </a:p>
        </p:txBody>
      </p:sp>
    </p:spTree>
    <p:extLst>
      <p:ext uri="{BB962C8B-B14F-4D97-AF65-F5344CB8AC3E}">
        <p14:creationId xmlns:p14="http://schemas.microsoft.com/office/powerpoint/2010/main" val="318588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57</a:t>
            </a:fld>
            <a:endParaRPr lang="en-US"/>
          </a:p>
        </p:txBody>
      </p:sp>
    </p:spTree>
    <p:extLst>
      <p:ext uri="{BB962C8B-B14F-4D97-AF65-F5344CB8AC3E}">
        <p14:creationId xmlns:p14="http://schemas.microsoft.com/office/powerpoint/2010/main" val="2893613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58</a:t>
            </a:fld>
            <a:endParaRPr lang="en-US"/>
          </a:p>
        </p:txBody>
      </p:sp>
    </p:spTree>
    <p:extLst>
      <p:ext uri="{BB962C8B-B14F-4D97-AF65-F5344CB8AC3E}">
        <p14:creationId xmlns:p14="http://schemas.microsoft.com/office/powerpoint/2010/main" val="2774060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59</a:t>
            </a:fld>
            <a:endParaRPr lang="en-US"/>
          </a:p>
        </p:txBody>
      </p:sp>
    </p:spTree>
    <p:extLst>
      <p:ext uri="{BB962C8B-B14F-4D97-AF65-F5344CB8AC3E}">
        <p14:creationId xmlns:p14="http://schemas.microsoft.com/office/powerpoint/2010/main" val="153330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a:t>
            </a:fld>
            <a:endParaRPr lang="en-US" dirty="0"/>
          </a:p>
        </p:txBody>
      </p:sp>
    </p:spTree>
    <p:extLst>
      <p:ext uri="{BB962C8B-B14F-4D97-AF65-F5344CB8AC3E}">
        <p14:creationId xmlns:p14="http://schemas.microsoft.com/office/powerpoint/2010/main" val="282445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60</a:t>
            </a:fld>
            <a:endParaRPr lang="en-US"/>
          </a:p>
        </p:txBody>
      </p:sp>
    </p:spTree>
    <p:extLst>
      <p:ext uri="{BB962C8B-B14F-4D97-AF65-F5344CB8AC3E}">
        <p14:creationId xmlns:p14="http://schemas.microsoft.com/office/powerpoint/2010/main" val="120656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61</a:t>
            </a:fld>
            <a:endParaRPr lang="en-US"/>
          </a:p>
        </p:txBody>
      </p:sp>
    </p:spTree>
    <p:extLst>
      <p:ext uri="{BB962C8B-B14F-4D97-AF65-F5344CB8AC3E}">
        <p14:creationId xmlns:p14="http://schemas.microsoft.com/office/powerpoint/2010/main" val="2999473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64</a:t>
            </a:fld>
            <a:endParaRPr lang="en-US"/>
          </a:p>
        </p:txBody>
      </p:sp>
    </p:spTree>
    <p:extLst>
      <p:ext uri="{BB962C8B-B14F-4D97-AF65-F5344CB8AC3E}">
        <p14:creationId xmlns:p14="http://schemas.microsoft.com/office/powerpoint/2010/main" val="1284308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65</a:t>
            </a:fld>
            <a:endParaRPr lang="en-US"/>
          </a:p>
        </p:txBody>
      </p:sp>
    </p:spTree>
    <p:extLst>
      <p:ext uri="{BB962C8B-B14F-4D97-AF65-F5344CB8AC3E}">
        <p14:creationId xmlns:p14="http://schemas.microsoft.com/office/powerpoint/2010/main" val="1592792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67</a:t>
            </a:fld>
            <a:endParaRPr lang="en-US"/>
          </a:p>
        </p:txBody>
      </p:sp>
    </p:spTree>
    <p:extLst>
      <p:ext uri="{BB962C8B-B14F-4D97-AF65-F5344CB8AC3E}">
        <p14:creationId xmlns:p14="http://schemas.microsoft.com/office/powerpoint/2010/main" val="2698103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69</a:t>
            </a:fld>
            <a:endParaRPr lang="en-US"/>
          </a:p>
        </p:txBody>
      </p:sp>
    </p:spTree>
    <p:extLst>
      <p:ext uri="{BB962C8B-B14F-4D97-AF65-F5344CB8AC3E}">
        <p14:creationId xmlns:p14="http://schemas.microsoft.com/office/powerpoint/2010/main" val="1994004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70</a:t>
            </a:fld>
            <a:endParaRPr lang="en-US"/>
          </a:p>
        </p:txBody>
      </p:sp>
    </p:spTree>
    <p:extLst>
      <p:ext uri="{BB962C8B-B14F-4D97-AF65-F5344CB8AC3E}">
        <p14:creationId xmlns:p14="http://schemas.microsoft.com/office/powerpoint/2010/main" val="240920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7</a:t>
            </a:fld>
            <a:endParaRPr lang="en-US" dirty="0"/>
          </a:p>
        </p:txBody>
      </p:sp>
    </p:spTree>
    <p:extLst>
      <p:ext uri="{BB962C8B-B14F-4D97-AF65-F5344CB8AC3E}">
        <p14:creationId xmlns:p14="http://schemas.microsoft.com/office/powerpoint/2010/main" val="384977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8</a:t>
            </a:fld>
            <a:endParaRPr lang="en-US" dirty="0"/>
          </a:p>
        </p:txBody>
      </p:sp>
    </p:spTree>
    <p:extLst>
      <p:ext uri="{BB962C8B-B14F-4D97-AF65-F5344CB8AC3E}">
        <p14:creationId xmlns:p14="http://schemas.microsoft.com/office/powerpoint/2010/main" val="58624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10</a:t>
            </a:fld>
            <a:endParaRPr lang="en-US"/>
          </a:p>
        </p:txBody>
      </p:sp>
    </p:spTree>
    <p:extLst>
      <p:ext uri="{BB962C8B-B14F-4D97-AF65-F5344CB8AC3E}">
        <p14:creationId xmlns:p14="http://schemas.microsoft.com/office/powerpoint/2010/main" val="408867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12</a:t>
            </a:fld>
            <a:endParaRPr lang="en-US"/>
          </a:p>
        </p:txBody>
      </p:sp>
    </p:spTree>
    <p:extLst>
      <p:ext uri="{BB962C8B-B14F-4D97-AF65-F5344CB8AC3E}">
        <p14:creationId xmlns:p14="http://schemas.microsoft.com/office/powerpoint/2010/main" val="250279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17</a:t>
            </a:fld>
            <a:endParaRPr lang="en-US"/>
          </a:p>
        </p:txBody>
      </p:sp>
    </p:spTree>
    <p:extLst>
      <p:ext uri="{BB962C8B-B14F-4D97-AF65-F5344CB8AC3E}">
        <p14:creationId xmlns:p14="http://schemas.microsoft.com/office/powerpoint/2010/main" val="288217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B8FD0BC6-8D0F-4AA6-92ED-A084BB254BA3}" type="slidenum">
              <a:rPr lang="en-US" smtClean="0"/>
              <a:pPr>
                <a:defRPr/>
              </a:pPr>
              <a:t>18</a:t>
            </a:fld>
            <a:endParaRPr lang="en-US"/>
          </a:p>
        </p:txBody>
      </p:sp>
    </p:spTree>
    <p:extLst>
      <p:ext uri="{BB962C8B-B14F-4D97-AF65-F5344CB8AC3E}">
        <p14:creationId xmlns:p14="http://schemas.microsoft.com/office/powerpoint/2010/main" val="409912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rot="10800000" flipV="1">
            <a:off x="4191000" y="14514"/>
            <a:ext cx="5255985" cy="3733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314EA2"/>
              </a:solidFill>
              <a:latin typeface="+mj-lt"/>
            </a:endParaRPr>
          </a:p>
          <a:p>
            <a:pPr algn="ctr"/>
            <a:r>
              <a:rPr lang="en-IN" sz="5400" b="1" dirty="0">
                <a:solidFill>
                  <a:srgbClr val="2053A5"/>
                </a:solidFill>
                <a:latin typeface="+mj-lt"/>
              </a:rPr>
              <a:t>HTML5,</a:t>
            </a:r>
            <a:r>
              <a:rPr lang="en-IN" sz="6600" b="1" baseline="0" dirty="0">
                <a:solidFill>
                  <a:srgbClr val="2053A5"/>
                </a:solidFill>
                <a:latin typeface="+mj-lt"/>
              </a:rPr>
              <a:t> </a:t>
            </a:r>
            <a:r>
              <a:rPr lang="en-IN" sz="5400" b="1" baseline="0" dirty="0">
                <a:solidFill>
                  <a:srgbClr val="2053A5"/>
                </a:solidFill>
                <a:latin typeface="+mj-lt"/>
              </a:rPr>
              <a:t>CSS3, and JavaScript</a:t>
            </a:r>
          </a:p>
          <a:p>
            <a:pPr algn="ctr"/>
            <a:r>
              <a:rPr lang="en-IN" sz="4800" b="1" baseline="0" dirty="0">
                <a:solidFill>
                  <a:srgbClr val="2053A5"/>
                </a:solidFill>
                <a:latin typeface="+mj-lt"/>
              </a:rPr>
              <a:t>6</a:t>
            </a:r>
            <a:r>
              <a:rPr lang="en-IN" sz="4800" b="1" baseline="30000" dirty="0">
                <a:solidFill>
                  <a:srgbClr val="2053A5"/>
                </a:solidFill>
                <a:latin typeface="+mj-lt"/>
              </a:rPr>
              <a:t>th</a:t>
            </a:r>
            <a:r>
              <a:rPr lang="en-IN" sz="5400" b="1" baseline="0" dirty="0">
                <a:solidFill>
                  <a:srgbClr val="2053A5"/>
                </a:solidFill>
                <a:latin typeface="+mj-lt"/>
              </a:rPr>
              <a:t> </a:t>
            </a:r>
            <a:r>
              <a:rPr lang="en-IN" sz="4800" b="1" baseline="0" dirty="0">
                <a:solidFill>
                  <a:srgbClr val="2053A5"/>
                </a:solidFill>
                <a:latin typeface="+mj-lt"/>
              </a:rPr>
              <a:t>Edition</a:t>
            </a:r>
            <a:endParaRPr lang="en-US" sz="4800" b="1" dirty="0">
              <a:solidFill>
                <a:srgbClr val="2053A5"/>
              </a:solidFill>
              <a:latin typeface="+mj-lt"/>
            </a:endParaRPr>
          </a:p>
        </p:txBody>
      </p:sp>
      <p:sp>
        <p:nvSpPr>
          <p:cNvPr id="12" name="Rectangle 11"/>
          <p:cNvSpPr/>
          <p:nvPr userDrawn="1"/>
        </p:nvSpPr>
        <p:spPr>
          <a:xfrm rot="10800000" flipV="1">
            <a:off x="18143" y="5562600"/>
            <a:ext cx="9020630" cy="990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kern="1200" dirty="0">
                <a:solidFill>
                  <a:srgbClr val="2053A5"/>
                </a:solidFill>
                <a:latin typeface="+mn-lt"/>
                <a:ea typeface="+mn-ea"/>
                <a:cs typeface="+mn-cs"/>
              </a:rPr>
              <a:t>Designing a Page Layout</a:t>
            </a:r>
            <a:endParaRPr lang="en-US" sz="4800" b="1" kern="1200" dirty="0">
              <a:solidFill>
                <a:srgbClr val="2053A5"/>
              </a:solidFill>
              <a:latin typeface="+mn-lt"/>
              <a:ea typeface="+mn-ea"/>
              <a:cs typeface="+mn-cs"/>
            </a:endParaRPr>
          </a:p>
        </p:txBody>
      </p:sp>
      <p:sp>
        <p:nvSpPr>
          <p:cNvPr id="13" name="Rectangle 12"/>
          <p:cNvSpPr/>
          <p:nvPr userDrawn="1"/>
        </p:nvSpPr>
        <p:spPr>
          <a:xfrm rot="10800000" flipV="1">
            <a:off x="1168400" y="4805540"/>
            <a:ext cx="6720115" cy="800099"/>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053A5"/>
                </a:solidFill>
              </a:rPr>
              <a:t>Tutorial 3</a:t>
            </a:r>
            <a:endParaRPr lang="en-US" sz="4800" b="1" dirty="0">
              <a:solidFill>
                <a:srgbClr val="2053A5"/>
              </a:solidFill>
              <a:latin typeface="+mj-lt"/>
            </a:endParaRPr>
          </a:p>
        </p:txBody>
      </p:sp>
      <p:pic>
        <p:nvPicPr>
          <p:cNvPr id="2" name="Picture 1">
            <a:extLst>
              <a:ext uri="{FF2B5EF4-FFF2-40B4-BE49-F238E27FC236}">
                <a16:creationId xmlns:a16="http://schemas.microsoft.com/office/drawing/2014/main" id="{C1EA7C5C-30A1-410F-A288-B3BEC7BA54EF}"/>
              </a:ext>
            </a:extLst>
          </p:cNvPr>
          <p:cNvPicPr>
            <a:picLocks noChangeAspect="1"/>
          </p:cNvPicPr>
          <p:nvPr userDrawn="1"/>
        </p:nvPicPr>
        <p:blipFill>
          <a:blip r:embed="rId2"/>
          <a:stretch>
            <a:fillRect/>
          </a:stretch>
        </p:blipFill>
        <p:spPr>
          <a:xfrm>
            <a:off x="0" y="0"/>
            <a:ext cx="4630057" cy="4211320"/>
          </a:xfrm>
          <a:prstGeom prst="rect">
            <a:avLst/>
          </a:prstGeom>
        </p:spPr>
      </p:pic>
      <p:sp>
        <p:nvSpPr>
          <p:cNvPr id="10" name="Title Placeholder 1"/>
          <p:cNvSpPr txBox="1">
            <a:spLocks/>
          </p:cNvSpPr>
          <p:nvPr userDrawn="1"/>
        </p:nvSpPr>
        <p:spPr bwMode="auto">
          <a:xfrm>
            <a:off x="0" y="4211320"/>
            <a:ext cx="9144000" cy="294053"/>
          </a:xfrm>
          <a:prstGeom prst="rect">
            <a:avLst/>
          </a:prstGeom>
          <a:solidFill>
            <a:srgbClr val="2053A5"/>
          </a:solid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5400" b="1">
                <a:solidFill>
                  <a:schemeClr val="tx2"/>
                </a:solidFill>
                <a:latin typeface="Niagara Engraved" panose="04020502070703030202" pitchFamily="82" charset="0"/>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pPr algn="l"/>
            <a:endParaRPr lang="en-US" sz="1100" kern="0" dirty="0">
              <a:solidFill>
                <a:srgbClr val="E2DE9E"/>
              </a:solidFill>
              <a:latin typeface="Cambria" panose="02040503050406030204" pitchFamily="18" charset="0"/>
              <a:ea typeface="BatangChe" pitchFamily="49" charset="-127"/>
              <a:cs typeface="Arial" pitchFamily="34" charset="0"/>
            </a:endParaRPr>
          </a:p>
        </p:txBody>
      </p:sp>
      <p:sp>
        <p:nvSpPr>
          <p:cNvPr id="11" name="Rectangle 10"/>
          <p:cNvSpPr/>
          <p:nvPr userDrawn="1"/>
        </p:nvSpPr>
        <p:spPr>
          <a:xfrm>
            <a:off x="4696" y="6595792"/>
            <a:ext cx="708848" cy="261610"/>
          </a:xfrm>
          <a:prstGeom prst="rect">
            <a:avLst/>
          </a:prstGeom>
        </p:spPr>
        <p:txBody>
          <a:bodyPr wrap="none">
            <a:spAutoFit/>
          </a:bodyPr>
          <a:lstStyle/>
          <a:p>
            <a:pPr marL="0" indent="0">
              <a:buFont typeface="Arial" panose="020B0604020202020204" pitchFamily="34" charset="0"/>
              <a:buNone/>
            </a:pPr>
            <a:r>
              <a:rPr lang="en-US" sz="1100" b="1" kern="0" dirty="0">
                <a:solidFill>
                  <a:srgbClr val="2053A5"/>
                </a:solidFill>
                <a:latin typeface="Cambria" panose="02040503050406030204" pitchFamily="18" charset="0"/>
              </a:rPr>
              <a:t>     Carey</a:t>
            </a:r>
            <a:endParaRPr lang="en-IN" sz="1100" b="1" dirty="0">
              <a:solidFill>
                <a:srgbClr val="2053A5"/>
              </a:solidFill>
              <a:latin typeface="Cambria" panose="02040503050406030204" pitchFamily="18" charset="0"/>
            </a:endParaRPr>
          </a:p>
        </p:txBody>
      </p:sp>
    </p:spTree>
    <p:extLst>
      <p:ext uri="{BB962C8B-B14F-4D97-AF65-F5344CB8AC3E}">
        <p14:creationId xmlns:p14="http://schemas.microsoft.com/office/powerpoint/2010/main" val="336507811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19200"/>
            <a:ext cx="8229600" cy="490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7E68308-05FC-4E0E-B40C-6888CC4CB716}" type="slidenum">
              <a:rPr lang="en-US" smtClean="0"/>
              <a:pPr>
                <a:defRPr/>
              </a:pPr>
              <a:t>‹#›</a:t>
            </a:fld>
            <a:endParaRPr lang="en-US"/>
          </a:p>
        </p:txBody>
      </p:sp>
      <p:sp>
        <p:nvSpPr>
          <p:cNvPr id="6"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270065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171700" cy="5973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36270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2DF1A2F-29E8-4233-ACB0-F4A965379721}" type="slidenum">
              <a:rPr lang="en-US" smtClean="0"/>
              <a:pPr>
                <a:defRPr/>
              </a:pPr>
              <a:t>‹#›</a:t>
            </a:fld>
            <a:endParaRPr lang="en-US"/>
          </a:p>
        </p:txBody>
      </p:sp>
      <p:sp>
        <p:nvSpPr>
          <p:cNvPr id="6"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955763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944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8176FCD-123C-43DF-9841-58750E1848FB}" type="slidenum">
              <a:rPr lang="en-US"/>
              <a:pPr>
                <a:defRPr/>
              </a:pPr>
              <a:t>‹#›</a:t>
            </a:fld>
            <a:endParaRPr lang="en-US" dirty="0"/>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64949444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219200"/>
            <a:ext cx="83058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D088EE75-1E5F-46E6-9335-A082CDF6502C}" type="slidenum">
              <a:rPr lang="en-US" smtClean="0"/>
              <a:pPr>
                <a:defRPr/>
              </a:pPr>
              <a:t>‹#›</a:t>
            </a:fld>
            <a:endParaRPr lang="en-US" dirty="0"/>
          </a:p>
        </p:txBody>
      </p:sp>
      <p:cxnSp>
        <p:nvCxnSpPr>
          <p:cNvPr id="6" name="Straight Connector 5"/>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7" name="Footer Placeholder 4"/>
          <p:cNvSpPr>
            <a:spLocks noGrp="1"/>
          </p:cNvSpPr>
          <p:nvPr>
            <p:ph type="ftr" sz="quarter" idx="3"/>
          </p:nvPr>
        </p:nvSpPr>
        <p:spPr>
          <a:xfrm>
            <a:off x="240323"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6661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B4267854-6943-4EA1-A35F-6D0D6AF6D24E}" type="slidenum">
              <a:rPr lang="en-US" smtClean="0"/>
              <a:pPr>
                <a:defRPr/>
              </a:pPr>
              <a:t>‹#›</a:t>
            </a:fld>
            <a:endParaRPr lang="en-US"/>
          </a:p>
        </p:txBody>
      </p:sp>
      <p:sp>
        <p:nvSpPr>
          <p:cNvPr id="6" name="Footer Placeholder 4"/>
          <p:cNvSpPr>
            <a:spLocks noGrp="1"/>
          </p:cNvSpPr>
          <p:nvPr>
            <p:ph type="ftr" sz="quarter" idx="3"/>
          </p:nvPr>
        </p:nvSpPr>
        <p:spPr>
          <a:xfrm>
            <a:off x="265113"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165327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219200"/>
            <a:ext cx="42672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E9069E21-BE48-430B-900D-611290B0DBE4}" type="slidenum">
              <a:rPr lang="en-US" smtClean="0"/>
              <a:pPr>
                <a:defRPr/>
              </a:pPr>
              <a:t>‹#›</a:t>
            </a:fld>
            <a:endParaRPr lang="en-US"/>
          </a:p>
        </p:txBody>
      </p:sp>
      <p:sp>
        <p:nvSpPr>
          <p:cNvPr id="7"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302806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3BAE895E-8795-47A2-AC5D-08DF663D8F59}" type="slidenum">
              <a:rPr lang="en-US" smtClean="0"/>
              <a:pPr>
                <a:defRPr/>
              </a:pPr>
              <a:t>‹#›</a:t>
            </a:fld>
            <a:endParaRPr lang="en-US"/>
          </a:p>
        </p:txBody>
      </p:sp>
      <p:sp>
        <p:nvSpPr>
          <p:cNvPr id="9" name="Footer Placeholder 4"/>
          <p:cNvSpPr>
            <a:spLocks noGrp="1"/>
          </p:cNvSpPr>
          <p:nvPr>
            <p:ph type="ftr" sz="quarter" idx="12"/>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418780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44563"/>
          </a:xfrm>
          <a:prstGeom prst="rect">
            <a:avLst/>
          </a:prstGeom>
        </p:spPr>
        <p:txBody>
          <a:bodyPr/>
          <a:lstStyle/>
          <a:p>
            <a:r>
              <a:rPr lang="en-US"/>
              <a:t>Click to edit Master title style</a:t>
            </a:r>
          </a:p>
        </p:txBody>
      </p:sp>
      <p:sp>
        <p:nvSpPr>
          <p:cNvPr id="4"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793D0548-38AA-46C2-A9F1-2327DE349312}" type="slidenum">
              <a:rPr lang="en-US" smtClean="0"/>
              <a:pPr>
                <a:defRPr/>
              </a:pPr>
              <a:t>‹#›</a:t>
            </a:fld>
            <a:endParaRPr lang="en-US"/>
          </a:p>
        </p:txBody>
      </p:sp>
      <p:sp>
        <p:nvSpPr>
          <p:cNvPr id="5"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394612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4DADDAD3-53C8-432F-AA8D-8B36CD6B77D3}" type="slidenum">
              <a:rPr lang="en-US" smtClean="0"/>
              <a:pPr>
                <a:defRPr/>
              </a:pPr>
              <a:t>‹#›</a:t>
            </a:fld>
            <a:endParaRPr lang="en-US"/>
          </a:p>
        </p:txBody>
      </p:sp>
      <p:sp>
        <p:nvSpPr>
          <p:cNvPr id="4" name="Footer Placeholder 4"/>
          <p:cNvSpPr>
            <a:spLocks noGrp="1"/>
          </p:cNvSpPr>
          <p:nvPr>
            <p:ph type="ftr" sz="quarter" idx="3"/>
          </p:nvPr>
        </p:nvSpPr>
        <p:spPr>
          <a:xfrm>
            <a:off x="30480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5722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170FCC15-0FF2-464A-88D5-4891C16B5D27}" type="slidenum">
              <a:rPr lang="en-US" smtClean="0"/>
              <a:pPr>
                <a:defRPr/>
              </a:pPr>
              <a:t>‹#›</a:t>
            </a:fld>
            <a:endParaRPr lang="en-US"/>
          </a:p>
        </p:txBody>
      </p:sp>
      <p:sp>
        <p:nvSpPr>
          <p:cNvPr id="7" name="Footer Placeholder 4"/>
          <p:cNvSpPr>
            <a:spLocks noGrp="1"/>
          </p:cNvSpPr>
          <p:nvPr>
            <p:ph type="ftr" sz="quarter" idx="3"/>
          </p:nvPr>
        </p:nvSpPr>
        <p:spPr>
          <a:xfrm>
            <a:off x="304800" y="6383215"/>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a:t>
            </a:r>
            <a:r>
              <a:rPr lang="en-US" dirty="0"/>
              <a:t>New Perspectives on HTML5, CSS3, and JavaScript, 6th Edition</a:t>
            </a:r>
            <a:endParaRPr lang="en-US" dirty="0"/>
          </a:p>
        </p:txBody>
      </p:sp>
    </p:spTree>
    <p:extLst>
      <p:ext uri="{BB962C8B-B14F-4D97-AF65-F5344CB8AC3E}">
        <p14:creationId xmlns:p14="http://schemas.microsoft.com/office/powerpoint/2010/main" val="241114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8382000" y="6400800"/>
            <a:ext cx="533400" cy="457200"/>
          </a:xfrm>
          <a:prstGeom prst="rect">
            <a:avLst/>
          </a:prstGeom>
        </p:spPr>
        <p:txBody>
          <a:bodyPr/>
          <a:lstStyle>
            <a:lvl1pPr>
              <a:defRPr/>
            </a:lvl1pPr>
          </a:lstStyle>
          <a:p>
            <a:pPr>
              <a:defRPr/>
            </a:pPr>
            <a:fld id="{AAD0E3A4-01D6-4927-AB27-24638F64E5B0}" type="slidenum">
              <a:rPr lang="en-US" smtClean="0"/>
              <a:pPr>
                <a:defRPr/>
              </a:pPr>
              <a:t>‹#›</a:t>
            </a:fld>
            <a:endParaRPr lang="en-US"/>
          </a:p>
        </p:txBody>
      </p:sp>
      <p:sp>
        <p:nvSpPr>
          <p:cNvPr id="7"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Tree>
    <p:extLst>
      <p:ext uri="{BB962C8B-B14F-4D97-AF65-F5344CB8AC3E}">
        <p14:creationId xmlns:p14="http://schemas.microsoft.com/office/powerpoint/2010/main" val="288400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8763000" y="0"/>
            <a:ext cx="381000" cy="6858000"/>
          </a:xfrm>
          <a:prstGeom prst="rect">
            <a:avLst/>
          </a:prstGeom>
          <a:solidFill>
            <a:srgbClr val="2053A5"/>
          </a:solidFill>
          <a:ln>
            <a:noFill/>
          </a:ln>
          <a:effectLst>
            <a:innerShdw blurRad="63500" dist="508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0"/>
            <a:ext cx="381000" cy="6858000"/>
          </a:xfrm>
          <a:prstGeom prst="rect">
            <a:avLst/>
          </a:prstGeom>
          <a:solidFill>
            <a:srgbClr val="2053A5"/>
          </a:solidFill>
          <a:ln>
            <a:noFill/>
          </a:ln>
          <a:effectLst>
            <a:innerShdw blurRad="63500" dist="50800" dir="10800000">
              <a:prstClr val="black">
                <a:alpha val="50000"/>
              </a:prstClr>
            </a:innerShdw>
          </a:effectLst>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53A5"/>
              </a:solidFill>
            </a:endParaRPr>
          </a:p>
        </p:txBody>
      </p:sp>
      <p:cxnSp>
        <p:nvCxnSpPr>
          <p:cNvPr id="21" name="Straight Connector 20"/>
          <p:cNvCxnSpPr/>
          <p:nvPr userDrawn="1"/>
        </p:nvCxnSpPr>
        <p:spPr>
          <a:xfrm>
            <a:off x="304800" y="11430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22" name="Title Placeholder 1"/>
          <p:cNvSpPr>
            <a:spLocks noGrp="1"/>
          </p:cNvSpPr>
          <p:nvPr>
            <p:ph type="title"/>
          </p:nvPr>
        </p:nvSpPr>
        <p:spPr bwMode="auto">
          <a:xfrm>
            <a:off x="457200" y="152400"/>
            <a:ext cx="83058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3" name="Text Placeholder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p:cNvSpPr>
            <a:spLocks noGrp="1"/>
          </p:cNvSpPr>
          <p:nvPr>
            <p:ph type="ftr" sz="quarter" idx="3"/>
          </p:nvPr>
        </p:nvSpPr>
        <p:spPr>
          <a:xfrm>
            <a:off x="0" y="6400800"/>
            <a:ext cx="82296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         New Perspectives on HTML5, CSS3, and JavaScript, 6th Edition</a:t>
            </a:r>
          </a:p>
        </p:txBody>
      </p:sp>
      <p:sp>
        <p:nvSpPr>
          <p:cNvPr id="25" name="Slide Number Placeholder 5"/>
          <p:cNvSpPr>
            <a:spLocks noGrp="1"/>
          </p:cNvSpPr>
          <p:nvPr>
            <p:ph type="sldNum" sz="quarter" idx="4"/>
          </p:nvPr>
        </p:nvSpPr>
        <p:spPr>
          <a:xfrm>
            <a:off x="8458200" y="6553200"/>
            <a:ext cx="5334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B725BB79-D32A-467B-BABB-CD11575A6E11}" type="slidenum">
              <a:rPr lang="en-US" smtClean="0"/>
              <a:pPr>
                <a:defRPr/>
              </a:pPr>
              <a:t>‹#›</a:t>
            </a:fld>
            <a:endParaRPr lang="en-US" dirty="0"/>
          </a:p>
        </p:txBody>
      </p:sp>
      <p:sp>
        <p:nvSpPr>
          <p:cNvPr id="26"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7"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28"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29" name="Straight Connector 28"/>
          <p:cNvCxnSpPr/>
          <p:nvPr userDrawn="1"/>
        </p:nvCxnSpPr>
        <p:spPr>
          <a:xfrm>
            <a:off x="304800" y="6400800"/>
            <a:ext cx="8534400" cy="0"/>
          </a:xfrm>
          <a:prstGeom prst="line">
            <a:avLst/>
          </a:prstGeom>
        </p:spPr>
        <p:style>
          <a:lnRef idx="1">
            <a:schemeClr val="dk1"/>
          </a:lnRef>
          <a:fillRef idx="0">
            <a:schemeClr val="dk1"/>
          </a:fillRef>
          <a:effectRef idx="0">
            <a:schemeClr val="dk1"/>
          </a:effectRef>
          <a:fontRef idx="minor">
            <a:schemeClr val="tx1"/>
          </a:fontRef>
        </p:style>
      </p:cxnSp>
      <p:sp>
        <p:nvSpPr>
          <p:cNvPr id="30"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31" name="Text Box 11"/>
          <p:cNvSpPr txBox="1">
            <a:spLocks noChangeArrowheads="1"/>
          </p:cNvSpPr>
          <p:nvPr userDrawn="1"/>
        </p:nvSpPr>
        <p:spPr bwMode="auto">
          <a:xfrm>
            <a:off x="8248650" y="381000"/>
            <a:ext cx="590550" cy="457200"/>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Tree>
    <p:extLst>
      <p:ext uri="{BB962C8B-B14F-4D97-AF65-F5344CB8AC3E}">
        <p14:creationId xmlns:p14="http://schemas.microsoft.com/office/powerpoint/2010/main" val="36039696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077200" cy="762000"/>
          </a:xfrm>
        </p:spPr>
        <p:txBody>
          <a:bodyPr/>
          <a:lstStyle/>
          <a:p>
            <a:r>
              <a:rPr lang="en-IN" dirty="0"/>
              <a:t>Exploring Page Layout Designs (continued)</a:t>
            </a:r>
          </a:p>
        </p:txBody>
      </p:sp>
      <p:sp>
        <p:nvSpPr>
          <p:cNvPr id="3" name="Content Placeholder 2"/>
          <p:cNvSpPr>
            <a:spLocks noGrp="1"/>
          </p:cNvSpPr>
          <p:nvPr>
            <p:ph idx="1"/>
          </p:nvPr>
        </p:nvSpPr>
        <p:spPr/>
        <p:txBody>
          <a:bodyPr/>
          <a:lstStyle/>
          <a:p>
            <a:r>
              <a:rPr lang="en-IN" b="1" dirty="0"/>
              <a:t>Responsive design</a:t>
            </a:r>
            <a:r>
              <a:rPr lang="en-IN" dirty="0">
                <a:cs typeface="Courier New" panose="02070309020205020404" pitchFamily="49" charset="0"/>
              </a:rPr>
              <a:t> – The </a:t>
            </a:r>
            <a:r>
              <a:rPr lang="en-IN" dirty="0"/>
              <a:t>layout and design of a page changes in response to the device that is rendering it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7" name="Picture 6" descr="This figure explains the difference between fixed and fluid layouts.&#10;The figure is in the form of a rectangle and consists of two main rectangular boxes and six small boxes below them. The first main box labeled “FIXED” is positioned on the left side of the figure and is divided into two horizontal sections. The first section contains the label and is marked 1280 px. The second section is divided into three small vertical portions. The first portion is marked 256 px and the second and third portions are marked 512 px.&#10;Three small rectangular boxes containing similar sections are positioned below the box labeled “FIXED”. Text that reads “fixed layouts stay the same size regardless of screen resolution” is positioned below the three small boxes.&#10;The second main box labeled “FLUID” is positioned on the right side of the figure and is divided into two horizontal sections. The first section contains the label and is marked 100%. The second section is divided into three vertical portions. The first portion is marked 20% and the second and third portions are marked 40%.&#10;Three small rectangular boxes containing similar sections are positioned below the box labeled “FLUID”. Text that reads “fluid layouts change with the screen resolution” is positioned below the three small rectangular boxes.&#10;" title="Figure 3-5 Fixed layouts vs. fluid layouts"/>
          <p:cNvPicPr>
            <a:picLocks noChangeAspect="1"/>
          </p:cNvPicPr>
          <p:nvPr/>
        </p:nvPicPr>
        <p:blipFill>
          <a:blip r:embed="rId3"/>
          <a:stretch>
            <a:fillRect/>
          </a:stretch>
        </p:blipFill>
        <p:spPr>
          <a:xfrm>
            <a:off x="1261707" y="3193365"/>
            <a:ext cx="5596294" cy="3070116"/>
          </a:xfrm>
          <a:prstGeom prst="rect">
            <a:avLst/>
          </a:prstGeom>
        </p:spPr>
      </p:pic>
    </p:spTree>
    <p:extLst>
      <p:ext uri="{BB962C8B-B14F-4D97-AF65-F5344CB8AC3E}">
        <p14:creationId xmlns:p14="http://schemas.microsoft.com/office/powerpoint/2010/main" val="278446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Working with Width and Height</a:t>
            </a:r>
          </a:p>
        </p:txBody>
      </p:sp>
      <p:sp>
        <p:nvSpPr>
          <p:cNvPr id="3" name="Content Placeholder 2"/>
          <p:cNvSpPr>
            <a:spLocks noGrp="1"/>
          </p:cNvSpPr>
          <p:nvPr>
            <p:ph idx="1"/>
          </p:nvPr>
        </p:nvSpPr>
        <p:spPr/>
        <p:txBody>
          <a:bodyPr/>
          <a:lstStyle/>
          <a:p>
            <a:r>
              <a:rPr lang="en-IN" dirty="0"/>
              <a:t>The width and height of an element are set using the following properties:</a:t>
            </a:r>
          </a:p>
          <a:p>
            <a:pPr marL="914400" lvl="2" indent="0">
              <a:buNone/>
            </a:pPr>
            <a:r>
              <a:rPr lang="en-IN" sz="2600" dirty="0">
                <a:latin typeface="Courier New" panose="02070309020205020404" pitchFamily="49" charset="0"/>
                <a:cs typeface="Courier New" panose="02070309020205020404" pitchFamily="49" charset="0"/>
              </a:rPr>
              <a:t>width: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914400" lvl="2" indent="0">
              <a:buNone/>
            </a:pPr>
            <a:r>
              <a:rPr lang="en-IN" sz="2600" dirty="0">
                <a:latin typeface="Courier New" panose="02070309020205020404" pitchFamily="49" charset="0"/>
                <a:cs typeface="Courier New" panose="02070309020205020404" pitchFamily="49" charset="0"/>
              </a:rPr>
              <a:t>height: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403225"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value</a:t>
            </a:r>
            <a:r>
              <a:rPr lang="en-IN" sz="3200" dirty="0">
                <a:cs typeface="Courier New" panose="02070309020205020404" pitchFamily="49" charset="0"/>
              </a:rPr>
              <a:t> is the width or height using one of the CSS units of measurement or as a percentage of the width or height of the parent element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76895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848600" cy="761999"/>
          </a:xfrm>
        </p:spPr>
        <p:txBody>
          <a:bodyPr/>
          <a:lstStyle/>
          <a:p>
            <a:r>
              <a:rPr lang="en-IN" dirty="0"/>
              <a:t>Working with Width and Height (continued)</a:t>
            </a:r>
          </a:p>
        </p:txBody>
      </p:sp>
      <p:pic>
        <p:nvPicPr>
          <p:cNvPr id="7" name="Content Placeholder 6" descr="This slide consists of two figures: Figure 3-6 and Figure 3-7.&#10;Figure 3-6 explains how to set the width of a page body and logo.&#10;The first line of the code reads “/* Body Styles */”. The second line of the code reads “body {”. The third line of the code reads “max-width: 960px;”. The fourth line of the code reads “min-width: 640px;”. The fifth line of the code reads “width: 95%;”. A rectangular box labeled “web page width is 95% of the browser window ranging from 640 pixels to 960 pixels” is positioned to the left of the code. An arrow originating from this box points to the third, fourth, and fifth lines of the code. The sixth line of the code reads “}”.&#10;The seventh line of the code reads “/* Body Header Styles */”. The eighth line of the code reads “body &gt; header &gt; img {”. The ninth line of the code reads “display: block;”. A rectangular box labeled “displays the logo image as a block element” is positioned below the first rectangular box. An arrow originating from the second rectangular box points to the ninth line of the code.&#10;The tenth line of the code reads “width: 100%;”. A rectangular box labeled “sets the width of the logo to 100% of the page body” is positioned below the second rectangular box. An arrow originating from the third rectangular box points to the tenth line of the code. The eleventh line of the code reads “}”." title="Figure 3-6 Setting the width of the page body and log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2393074"/>
            <a:ext cx="4267200" cy="2559214"/>
          </a:xfrm>
        </p:spPr>
      </p:pic>
      <p:pic>
        <p:nvPicPr>
          <p:cNvPr id="8" name="Content Placeholder 7" descr="Figure 3-7 explains the initial view of the body header.&#10;The figure consists of three sections. The first section is a rectangular box labeled “Pandaisia Chocolates”. The address of the company “414 Tree Lane Essex, VT 05452” is positioned to the bottom-left corner of this section. A rectangular box labeled “page body width is 95% of the browser window” is positioned on top of the first section. An arrow originating from this box points to the first section of the figure.&#10;The second section is a horizontal rectangular box. The first line reads “Home” and the second line reads “Online Store”. A rectangular box labeled “logo is 100% of the body width” is positioned below this section and at the center of the figure. An arrow originating from the second rectangular box of Figure 3-6 points to the first and second sections of the figure. A rectangular box labeled “body background” is positioned to the right of the second rectangular box. An arrow originating from the third box points to the second section of the figure.&#10;The third section is rectangular box positioned vertically on the right side of the figure. A rectangular box labeled “browser window background” is positioned above the third section. An arrow originating from the fourth rectangular box points to the third section of the figure.&#10;" title="Figure 3-7 Initial view of the body heade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419600" y="2617068"/>
            <a:ext cx="4267200" cy="2111226"/>
          </a:xfrm>
        </p:spPr>
      </p:pic>
      <p:sp>
        <p:nvSpPr>
          <p:cNvPr id="6" name="Slide Number Placeholder 5"/>
          <p:cNvSpPr>
            <a:spLocks noGrp="1"/>
          </p:cNvSpPr>
          <p:nvPr>
            <p:ph type="sldNum" sz="quarter" idx="11"/>
          </p:nvPr>
        </p:nvSpPr>
        <p:spPr/>
        <p:txBody>
          <a:bodyPr/>
          <a:lstStyle/>
          <a:p>
            <a:pPr>
              <a:defRPr/>
            </a:pPr>
            <a:fld id="{E9069E21-BE48-430B-900D-611290B0DBE4}" type="slidenum">
              <a:rPr lang="en-US" smtClean="0"/>
              <a:pPr>
                <a:defRPr/>
              </a:pPr>
              <a:t>12</a:t>
            </a:fld>
            <a:endParaRPr lang="en-US"/>
          </a:p>
        </p:txBody>
      </p:sp>
      <p:sp>
        <p:nvSpPr>
          <p:cNvPr id="5" name="Footer Placeholder 4"/>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49984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Centering</a:t>
            </a:r>
            <a:r>
              <a:rPr lang="en-IN" dirty="0"/>
              <a:t> a Block Element</a:t>
            </a:r>
          </a:p>
        </p:txBody>
      </p:sp>
      <p:sp>
        <p:nvSpPr>
          <p:cNvPr id="7" name="Content Placeholder 6"/>
          <p:cNvSpPr>
            <a:spLocks noGrp="1"/>
          </p:cNvSpPr>
          <p:nvPr>
            <p:ph idx="1"/>
          </p:nvPr>
        </p:nvSpPr>
        <p:spPr/>
        <p:txBody>
          <a:bodyPr/>
          <a:lstStyle/>
          <a:p>
            <a:r>
              <a:rPr lang="en-IN" dirty="0"/>
              <a:t>Block elements can be </a:t>
            </a:r>
            <a:r>
              <a:rPr lang="en-IN" dirty="0" err="1"/>
              <a:t>centered</a:t>
            </a:r>
            <a:r>
              <a:rPr lang="en-IN" dirty="0"/>
              <a:t> horizontally within their parent element by setting both the left and right margins to </a:t>
            </a:r>
            <a:r>
              <a:rPr lang="en-IN" sz="2600" dirty="0">
                <a:latin typeface="Courier New" panose="02070309020205020404" pitchFamily="49" charset="0"/>
                <a:cs typeface="Courier New" panose="02070309020205020404" pitchFamily="49" charset="0"/>
              </a:rPr>
              <a:t>auto</a:t>
            </a:r>
          </a:p>
          <a:p>
            <a:pPr marL="914400" lvl="2" indent="0">
              <a:buNone/>
            </a:pPr>
            <a:r>
              <a:rPr lang="en-IN" sz="2600" dirty="0">
                <a:latin typeface="Courier New" panose="02070309020205020404" pitchFamily="49" charset="0"/>
                <a:cs typeface="Courier New" panose="02070309020205020404" pitchFamily="49" charset="0"/>
              </a:rPr>
              <a:t>body {</a:t>
            </a:r>
          </a:p>
          <a:p>
            <a:pPr marL="914400" lvl="2" indent="0">
              <a:buNone/>
            </a:pPr>
            <a:r>
              <a:rPr lang="en-IN" sz="2600" dirty="0">
                <a:latin typeface="Courier New" panose="02070309020205020404" pitchFamily="49" charset="0"/>
                <a:cs typeface="Courier New" panose="02070309020205020404" pitchFamily="49" charset="0"/>
              </a:rPr>
              <a:t>	margin-left: auto;</a:t>
            </a:r>
          </a:p>
          <a:p>
            <a:pPr marL="914400" lvl="2" indent="0">
              <a:buNone/>
            </a:pPr>
            <a:r>
              <a:rPr lang="en-IN" sz="2600" dirty="0">
                <a:latin typeface="Courier New" panose="02070309020205020404" pitchFamily="49" charset="0"/>
                <a:cs typeface="Courier New" panose="02070309020205020404" pitchFamily="49" charset="0"/>
              </a:rPr>
              <a:t>	margin-right: auto;</a:t>
            </a:r>
          </a:p>
          <a:p>
            <a:pPr marL="914400" lvl="2" indent="0">
              <a:buNone/>
            </a:pPr>
            <a:r>
              <a:rPr lang="en-IN" sz="2600" dirty="0">
                <a:latin typeface="Courier New" panose="02070309020205020404" pitchFamily="49" charset="0"/>
                <a:cs typeface="Courier New" panose="02070309020205020404" pitchFamily="49" charset="0"/>
              </a:rPr>
              <a: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71829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Vertical </a:t>
            </a:r>
            <a:r>
              <a:rPr lang="en-IN" dirty="0" err="1"/>
              <a:t>Centering</a:t>
            </a:r>
            <a:r>
              <a:rPr lang="en-IN" dirty="0"/>
              <a:t> (continued)</a:t>
            </a:r>
          </a:p>
        </p:txBody>
      </p:sp>
      <p:sp>
        <p:nvSpPr>
          <p:cNvPr id="3" name="Content Placeholder 2"/>
          <p:cNvSpPr>
            <a:spLocks noGrp="1"/>
          </p:cNvSpPr>
          <p:nvPr>
            <p:ph idx="1"/>
          </p:nvPr>
        </p:nvSpPr>
        <p:spPr/>
        <p:txBody>
          <a:bodyPr/>
          <a:lstStyle/>
          <a:p>
            <a:r>
              <a:rPr lang="en-IN" dirty="0" err="1"/>
              <a:t>Centering</a:t>
            </a:r>
            <a:r>
              <a:rPr lang="en-IN" dirty="0"/>
              <a:t> an element vertically can be accomplished by displaying the parent element as a table cell and setting the </a:t>
            </a:r>
            <a:r>
              <a:rPr lang="en-IN" sz="2600" dirty="0">
                <a:latin typeface="Courier New" panose="02070309020205020404" pitchFamily="49" charset="0"/>
                <a:cs typeface="Courier New" panose="02070309020205020404" pitchFamily="49" charset="0"/>
              </a:rPr>
              <a:t>vertical-align</a:t>
            </a:r>
            <a:r>
              <a:rPr lang="en-IN" dirty="0"/>
              <a:t> property to </a:t>
            </a:r>
            <a:r>
              <a:rPr lang="en-IN" sz="2600" dirty="0">
                <a:latin typeface="Courier New" panose="02070309020205020404" pitchFamily="49" charset="0"/>
                <a:cs typeface="Courier New" panose="02070309020205020404" pitchFamily="49" charset="0"/>
              </a:rPr>
              <a:t>middle</a:t>
            </a:r>
          </a:p>
          <a:p>
            <a:r>
              <a:rPr lang="en-IN" dirty="0">
                <a:cs typeface="Courier New" panose="02070309020205020404" pitchFamily="49" charset="0"/>
              </a:rPr>
              <a:t>For example, to vertically </a:t>
            </a:r>
            <a:r>
              <a:rPr lang="en-IN" dirty="0" err="1">
                <a:cs typeface="Courier New" panose="02070309020205020404" pitchFamily="49" charset="0"/>
              </a:rPr>
              <a:t>center</a:t>
            </a:r>
            <a:r>
              <a:rPr lang="en-IN" dirty="0">
                <a:cs typeface="Courier New" panose="02070309020205020404" pitchFamily="49" charset="0"/>
              </a:rPr>
              <a:t> the following h1 heading within the </a:t>
            </a:r>
            <a:r>
              <a:rPr lang="en-IN" sz="2600" dirty="0">
                <a:latin typeface="Courier New" panose="02070309020205020404" pitchFamily="49" charset="0"/>
                <a:cs typeface="Courier New" panose="02070309020205020404" pitchFamily="49" charset="0"/>
              </a:rPr>
              <a:t>div</a:t>
            </a:r>
            <a:r>
              <a:rPr lang="en-IN" dirty="0">
                <a:cs typeface="Courier New" panose="02070309020205020404" pitchFamily="49" charset="0"/>
              </a:rPr>
              <a:t> element:</a:t>
            </a:r>
          </a:p>
          <a:p>
            <a:pPr marL="914400" lvl="2" indent="0">
              <a:buNone/>
            </a:pPr>
            <a:r>
              <a:rPr lang="en-IN" sz="2600" dirty="0">
                <a:latin typeface="Courier New" panose="02070309020205020404" pitchFamily="49" charset="0"/>
                <a:cs typeface="Courier New" panose="02070309020205020404" pitchFamily="49" charset="0"/>
              </a:rPr>
              <a:t>&lt;div&gt;</a:t>
            </a:r>
          </a:p>
          <a:p>
            <a:pPr marL="914400" lvl="2" indent="0">
              <a:buNone/>
            </a:pPr>
            <a:r>
              <a:rPr lang="en-IN" sz="2600" dirty="0">
                <a:latin typeface="Courier New" panose="02070309020205020404" pitchFamily="49" charset="0"/>
                <a:cs typeface="Courier New" panose="02070309020205020404" pitchFamily="49" charset="0"/>
              </a:rPr>
              <a:t>	&lt;h1&gt;</a:t>
            </a:r>
            <a:r>
              <a:rPr lang="en-IN" sz="2600" dirty="0" err="1">
                <a:latin typeface="Courier New" panose="02070309020205020404" pitchFamily="49" charset="0"/>
                <a:cs typeface="Courier New" panose="02070309020205020404" pitchFamily="49" charset="0"/>
              </a:rPr>
              <a:t>Pandaisia</a:t>
            </a:r>
            <a:r>
              <a:rPr lang="en-IN" sz="2600" dirty="0">
                <a:latin typeface="Courier New" panose="02070309020205020404" pitchFamily="49" charset="0"/>
                <a:cs typeface="Courier New" panose="02070309020205020404" pitchFamily="49" charset="0"/>
              </a:rPr>
              <a:t> </a:t>
            </a:r>
            <a:r>
              <a:rPr lang="en-IN" sz="2600" dirty="0" err="1">
                <a:latin typeface="Courier New" panose="02070309020205020404" pitchFamily="49" charset="0"/>
                <a:cs typeface="Courier New" panose="02070309020205020404" pitchFamily="49" charset="0"/>
              </a:rPr>
              <a:t>Chocololates</a:t>
            </a:r>
            <a:r>
              <a:rPr lang="en-IN" sz="2600" dirty="0">
                <a:latin typeface="Courier New" panose="02070309020205020404" pitchFamily="49" charset="0"/>
                <a:cs typeface="Courier New" panose="02070309020205020404" pitchFamily="49" charset="0"/>
              </a:rPr>
              <a:t>&lt;/h1&gt;</a:t>
            </a:r>
          </a:p>
          <a:p>
            <a:pPr marL="914400" lvl="2" indent="0">
              <a:buNone/>
            </a:pPr>
            <a:r>
              <a:rPr lang="en-IN" sz="2600" dirty="0">
                <a:latin typeface="Courier New" panose="02070309020205020404" pitchFamily="49" charset="0"/>
                <a:cs typeface="Courier New" panose="02070309020205020404" pitchFamily="49" charset="0"/>
              </a:rPr>
              <a:t>&lt;/div&gt;</a:t>
            </a:r>
          </a:p>
          <a:p>
            <a:pPr marL="914400" lvl="2" indent="0">
              <a:buNone/>
            </a:pPr>
            <a:endParaRPr lang="en-IN"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783402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Vertical </a:t>
            </a:r>
            <a:r>
              <a:rPr lang="en-IN" dirty="0" err="1"/>
              <a:t>Centering</a:t>
            </a:r>
            <a:endParaRPr lang="en-IN" dirty="0"/>
          </a:p>
        </p:txBody>
      </p:sp>
      <p:sp>
        <p:nvSpPr>
          <p:cNvPr id="3" name="Content Placeholder 2"/>
          <p:cNvSpPr>
            <a:spLocks noGrp="1"/>
          </p:cNvSpPr>
          <p:nvPr>
            <p:ph idx="1"/>
          </p:nvPr>
        </p:nvSpPr>
        <p:spPr/>
        <p:txBody>
          <a:bodyPr/>
          <a:lstStyle/>
          <a:p>
            <a:r>
              <a:rPr lang="en-IN" dirty="0"/>
              <a:t>Apply the style rule</a:t>
            </a:r>
          </a:p>
          <a:p>
            <a:pPr marL="914400" lvl="2" indent="0">
              <a:buNone/>
            </a:pPr>
            <a:r>
              <a:rPr lang="en-IN" sz="2600" dirty="0">
                <a:latin typeface="Courier New" panose="02070309020205020404" pitchFamily="49" charset="0"/>
                <a:cs typeface="Courier New" panose="02070309020205020404" pitchFamily="49" charset="0"/>
              </a:rPr>
              <a:t>div {</a:t>
            </a:r>
          </a:p>
          <a:p>
            <a:pPr marL="914400" lvl="2" indent="0">
              <a:buNone/>
            </a:pPr>
            <a:r>
              <a:rPr lang="en-IN" sz="2600" dirty="0">
                <a:latin typeface="Courier New" panose="02070309020205020404" pitchFamily="49" charset="0"/>
                <a:cs typeface="Courier New" panose="02070309020205020404" pitchFamily="49" charset="0"/>
              </a:rPr>
              <a:t>	height: 40px;</a:t>
            </a:r>
          </a:p>
          <a:p>
            <a:pPr marL="914400" lvl="2" indent="0">
              <a:buNone/>
            </a:pPr>
            <a:r>
              <a:rPr lang="en-IN" sz="2600" dirty="0">
                <a:latin typeface="Courier New" panose="02070309020205020404" pitchFamily="49" charset="0"/>
                <a:cs typeface="Courier New" panose="02070309020205020404" pitchFamily="49" charset="0"/>
              </a:rPr>
              <a:t>	display: table-cell;</a:t>
            </a:r>
          </a:p>
          <a:p>
            <a:pPr marL="914400" lvl="2" indent="0">
              <a:buNone/>
            </a:pPr>
            <a:r>
              <a:rPr lang="en-IN" sz="2600" dirty="0">
                <a:latin typeface="Courier New" panose="02070309020205020404" pitchFamily="49" charset="0"/>
                <a:cs typeface="Courier New" panose="02070309020205020404" pitchFamily="49" charset="0"/>
              </a:rPr>
              <a:t>	vertical-align: middle;</a:t>
            </a:r>
          </a:p>
          <a:p>
            <a:pPr marL="914400" lvl="2" indent="0">
              <a:buNone/>
            </a:pPr>
            <a:r>
              <a:rPr lang="en-IN" sz="2600" dirty="0">
                <a:latin typeface="Courier New" panose="02070309020205020404" pitchFamily="49" charset="0"/>
                <a:cs typeface="Courier New" panose="02070309020205020404" pitchFamily="49" charset="0"/>
              </a:rPr>
              <a:t>}</a:t>
            </a:r>
          </a:p>
          <a:p>
            <a:pPr marL="514350" lvl="1" indent="0">
              <a:buNone/>
            </a:pPr>
            <a:r>
              <a:rPr lang="en-IN" sz="3200" dirty="0">
                <a:cs typeface="Courier New" panose="02070309020205020404" pitchFamily="49" charset="0"/>
              </a:rPr>
              <a:t>Using this style rule, the h1 heading will be vertically </a:t>
            </a:r>
            <a:r>
              <a:rPr lang="en-IN" sz="3200" dirty="0" err="1">
                <a:cs typeface="Courier New" panose="02070309020205020404" pitchFamily="49" charset="0"/>
              </a:rPr>
              <a:t>centered</a:t>
            </a:r>
            <a:endParaRPr lang="en-IN" sz="3200"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09381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Floating Page Content</a:t>
            </a:r>
          </a:p>
        </p:txBody>
      </p:sp>
      <p:sp>
        <p:nvSpPr>
          <p:cNvPr id="3" name="Content Placeholder 2"/>
          <p:cNvSpPr>
            <a:spLocks noGrp="1"/>
          </p:cNvSpPr>
          <p:nvPr>
            <p:ph idx="1"/>
          </p:nvPr>
        </p:nvSpPr>
        <p:spPr>
          <a:xfrm>
            <a:off x="457200" y="1047744"/>
            <a:ext cx="8305800" cy="5429256"/>
          </a:xfrm>
        </p:spPr>
        <p:txBody>
          <a:bodyPr/>
          <a:lstStyle/>
          <a:p>
            <a:r>
              <a:rPr lang="en-IN" b="1" dirty="0"/>
              <a:t>Floating</a:t>
            </a:r>
            <a:r>
              <a:rPr lang="en-IN" dirty="0"/>
              <a:t> an element takes it out of position and places it along the left or right side of its parent element</a:t>
            </a:r>
          </a:p>
          <a:p>
            <a:r>
              <a:rPr lang="en-IN" dirty="0"/>
              <a:t>To float an element, apply</a:t>
            </a:r>
          </a:p>
          <a:p>
            <a:pPr marL="914400" lvl="2" indent="0">
              <a:buNone/>
            </a:pPr>
            <a:r>
              <a:rPr lang="en-IN" sz="2600" dirty="0">
                <a:latin typeface="Courier New" panose="02070309020205020404" pitchFamily="49" charset="0"/>
                <a:cs typeface="Courier New" panose="02070309020205020404" pitchFamily="49" charset="0"/>
              </a:rPr>
              <a:t>float: </a:t>
            </a:r>
            <a:r>
              <a:rPr lang="en-IN" sz="2600" i="1" dirty="0">
                <a:latin typeface="Courier New" panose="02070309020205020404" pitchFamily="49" charset="0"/>
                <a:cs typeface="Courier New" panose="02070309020205020404" pitchFamily="49" charset="0"/>
              </a:rPr>
              <a:t>position</a:t>
            </a:r>
            <a:r>
              <a:rPr lang="en-IN" sz="2600" dirty="0">
                <a:latin typeface="Courier New" panose="02070309020205020404" pitchFamily="49" charset="0"/>
                <a:cs typeface="Courier New" panose="02070309020205020404" pitchFamily="49" charset="0"/>
              </a:rPr>
              <a:t>;</a:t>
            </a:r>
          </a:p>
          <a:p>
            <a:pPr marL="403225"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position</a:t>
            </a:r>
            <a:r>
              <a:rPr lang="en-IN" sz="3200" dirty="0">
                <a:cs typeface="Courier New" panose="02070309020205020404" pitchFamily="49" charset="0"/>
              </a:rPr>
              <a:t> is </a:t>
            </a:r>
            <a:r>
              <a:rPr lang="en-IN" sz="2600" dirty="0">
                <a:latin typeface="Courier New" panose="02070309020205020404" pitchFamily="49" charset="0"/>
                <a:cs typeface="Courier New" panose="02070309020205020404" pitchFamily="49" charset="0"/>
              </a:rPr>
              <a:t>none</a:t>
            </a:r>
            <a:r>
              <a:rPr lang="en-IN" sz="3200" dirty="0">
                <a:cs typeface="Courier New" panose="02070309020205020404" pitchFamily="49" charset="0"/>
              </a:rPr>
              <a:t> (the default), </a:t>
            </a:r>
            <a:r>
              <a:rPr lang="en-IN" sz="2600" dirty="0">
                <a:latin typeface="Courier New" panose="02070309020205020404" pitchFamily="49" charset="0"/>
                <a:cs typeface="Courier New" panose="02070309020205020404" pitchFamily="49" charset="0"/>
              </a:rPr>
              <a:t>left</a:t>
            </a:r>
            <a:r>
              <a:rPr lang="en-IN" sz="3200" dirty="0">
                <a:cs typeface="Courier New" panose="02070309020205020404" pitchFamily="49" charset="0"/>
              </a:rPr>
              <a:t> to float the object on the left margin or </a:t>
            </a:r>
            <a:r>
              <a:rPr lang="en-IN" sz="2600" dirty="0">
                <a:latin typeface="Courier New" panose="02070309020205020404" pitchFamily="49" charset="0"/>
                <a:cs typeface="Courier New" panose="02070309020205020404" pitchFamily="49" charset="0"/>
              </a:rPr>
              <a:t>right</a:t>
            </a:r>
            <a:r>
              <a:rPr lang="en-IN" sz="3200" dirty="0">
                <a:cs typeface="Courier New" panose="02070309020205020404" pitchFamily="49" charset="0"/>
              </a:rPr>
              <a:t> to float the object on the right margin</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64142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848600" cy="761999"/>
          </a:xfrm>
        </p:spPr>
        <p:txBody>
          <a:bodyPr/>
          <a:lstStyle/>
          <a:p>
            <a:r>
              <a:rPr lang="en-IN" dirty="0"/>
              <a:t>Floating Page Content (continued 1)</a:t>
            </a:r>
          </a:p>
        </p:txBody>
      </p:sp>
      <p:sp>
        <p:nvSpPr>
          <p:cNvPr id="3" name="Content Placeholder 2"/>
          <p:cNvSpPr>
            <a:spLocks noGrp="1"/>
          </p:cNvSpPr>
          <p:nvPr>
            <p:ph idx="1"/>
          </p:nvPr>
        </p:nvSpPr>
        <p:spPr/>
        <p:txBody>
          <a:bodyPr/>
          <a:lstStyle/>
          <a:p>
            <a:r>
              <a:rPr lang="en-IN" dirty="0"/>
              <a:t>For elements to be placed within a single row, the combined width of the elements cannot exceed the total width of their parent element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7" name="Picture 6" descr="This figure explains a floating element.&#10;The figure consists of two layouts in the form of two vertical rectangles placed next to each other. A label “original layout” is placed below the first rectangle. The first rectangle consists of five sections. The first two sections are rectangular boxes positioned one below the other. The third section is a small square positioned on the left side below the second section. The fourth section is a huge rectangle positioned below the third section. The fifth section is a rectangle positioned below the fourth section.&#10;A label “element is floated on the right margin and the subsequent page content wraps around it” ” is placed below the second rectangle. This rectangle consists of five sections. The first two sections are rectangles positioned one below the other. The third section is a small square positioned on the right side below the second section. The fourth section occupies the space left in the third section as well as a portion below the square giving itself an L-shape. The fifth section is a rectangular box positioned below the fourth section.&#10;" title="Figure 3-9 Floating an element"/>
          <p:cNvPicPr>
            <a:picLocks noChangeAspect="1"/>
          </p:cNvPicPr>
          <p:nvPr/>
        </p:nvPicPr>
        <p:blipFill>
          <a:blip r:embed="rId3"/>
          <a:stretch>
            <a:fillRect/>
          </a:stretch>
        </p:blipFill>
        <p:spPr>
          <a:xfrm>
            <a:off x="1566507" y="2774822"/>
            <a:ext cx="5672494" cy="3530730"/>
          </a:xfrm>
          <a:prstGeom prst="rect">
            <a:avLst/>
          </a:prstGeom>
        </p:spPr>
      </p:pic>
    </p:spTree>
    <p:extLst>
      <p:ext uri="{BB962C8B-B14F-4D97-AF65-F5344CB8AC3E}">
        <p14:creationId xmlns:p14="http://schemas.microsoft.com/office/powerpoint/2010/main" val="4184970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1"/>
            <a:ext cx="7848600" cy="761999"/>
          </a:xfrm>
        </p:spPr>
        <p:txBody>
          <a:bodyPr/>
          <a:lstStyle/>
          <a:p>
            <a:r>
              <a:rPr lang="en-IN" dirty="0"/>
              <a:t>Floating Page Content (continued 2)</a:t>
            </a:r>
          </a:p>
        </p:txBody>
      </p:sp>
      <p:pic>
        <p:nvPicPr>
          <p:cNvPr id="6" name="Content Placeholder 5" descr="This slide consists of two figures: Figure 3-13 and Figure 3-14.&#10;Figure 3-13 explains how to format hyperlinks in horizontal navigation lists.&#10;The first line of the code reads “/* Horizontal Navigation Styles */”. The second, third, fourth, and fifth lines of the code define the display and float property. The sixth line of the code reads “nav.horizontalNavigation a {”. The seventh line of the code reads “display: block;”. A rectangular box labeled “displays the link as a block” is positioned on the right side of the figure. An arrow originating from this box points to the seventh line of the code.&#10;The eighth line of the code reads “text-align: center;”. A rectangular box labeled “centers the link text within the block” is positioned on the left side of the figure. An arrow originating from this box points to the eighth line of the code. The ninth line of the code reads “}”.&#10;&#10;Figure 3-14 explains links in the body header.&#10;The figure consists of three rectangular sections. The first section is labeled “Pandaisia Chocolates”. The second section consists of header with the following menu options: “Home”, “Online Store”, “My Account”, “Specials”, and “Contact Us”. The “Contact Us” option is highlighted with the cursor pointing to it. A rectangular box labeled “each hypertext link displayed as a block with the link text centered within the block” is positioned on the left side of the figure. An arrow originating from this box points to the option “Contact Us”. The third section consists of text describing Pandaisia Chocolates.&#10;" title="Figure 3-13 Formatting hyperlinks in horizontal navigation lists, Figure 3-14 Links in the body hea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5767" y="1219200"/>
            <a:ext cx="7288666"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248528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Clearing a Float</a:t>
            </a:r>
          </a:p>
        </p:txBody>
      </p:sp>
      <p:sp>
        <p:nvSpPr>
          <p:cNvPr id="3" name="Content Placeholder 2"/>
          <p:cNvSpPr>
            <a:spLocks noGrp="1"/>
          </p:cNvSpPr>
          <p:nvPr>
            <p:ph idx="1"/>
          </p:nvPr>
        </p:nvSpPr>
        <p:spPr>
          <a:xfrm>
            <a:off x="457200" y="1219200"/>
            <a:ext cx="8305800" cy="5181600"/>
          </a:xfrm>
        </p:spPr>
        <p:txBody>
          <a:bodyPr/>
          <a:lstStyle/>
          <a:p>
            <a:r>
              <a:rPr lang="en-IN" dirty="0"/>
              <a:t>To ensure that an element is always displayed below floated elements, use</a:t>
            </a:r>
          </a:p>
          <a:p>
            <a:pPr marL="914400" lvl="2" indent="0">
              <a:buNone/>
            </a:pPr>
            <a:r>
              <a:rPr lang="en-IN" sz="2600" dirty="0">
                <a:latin typeface="Courier New" panose="02070309020205020404" pitchFamily="49" charset="0"/>
                <a:cs typeface="Courier New" panose="02070309020205020404" pitchFamily="49" charset="0"/>
              </a:rPr>
              <a:t>clear: </a:t>
            </a:r>
            <a:r>
              <a:rPr lang="en-IN" sz="2600" i="1" dirty="0">
                <a:latin typeface="Courier New" panose="02070309020205020404" pitchFamily="49" charset="0"/>
                <a:cs typeface="Courier New" panose="02070309020205020404" pitchFamily="49" charset="0"/>
              </a:rPr>
              <a:t>position</a:t>
            </a:r>
            <a:r>
              <a:rPr lang="en-IN" sz="2600" dirty="0">
                <a:latin typeface="Courier New" panose="02070309020205020404" pitchFamily="49" charset="0"/>
                <a:cs typeface="Courier New" panose="02070309020205020404" pitchFamily="49" charset="0"/>
              </a:rPr>
              <a:t>;</a:t>
            </a:r>
          </a:p>
          <a:p>
            <a:pPr marL="344488"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position</a:t>
            </a:r>
            <a:r>
              <a:rPr lang="en-IN" sz="2600" dirty="0">
                <a:cs typeface="Courier New" panose="02070309020205020404" pitchFamily="49" charset="0"/>
              </a:rPr>
              <a:t> </a:t>
            </a:r>
            <a:r>
              <a:rPr lang="en-IN" sz="3200" dirty="0">
                <a:cs typeface="Courier New" panose="02070309020205020404" pitchFamily="49" charset="0"/>
              </a:rPr>
              <a:t>is </a:t>
            </a:r>
            <a:r>
              <a:rPr lang="en-IN" sz="2600" dirty="0">
                <a:latin typeface="Courier New" panose="02070309020205020404" pitchFamily="49" charset="0"/>
                <a:cs typeface="Courier New" panose="02070309020205020404" pitchFamily="49" charset="0"/>
              </a:rPr>
              <a:t>left</a:t>
            </a:r>
            <a:r>
              <a:rPr lang="en-IN" sz="2600" dirty="0">
                <a:cs typeface="Courier New" panose="02070309020205020404" pitchFamily="49" charset="0"/>
              </a:rPr>
              <a:t>, </a:t>
            </a:r>
            <a:r>
              <a:rPr lang="en-IN" sz="2600" dirty="0">
                <a:latin typeface="Courier New" panose="02070309020205020404" pitchFamily="49" charset="0"/>
                <a:cs typeface="Courier New" panose="02070309020205020404" pitchFamily="49" charset="0"/>
              </a:rPr>
              <a:t>right</a:t>
            </a:r>
            <a:r>
              <a:rPr lang="en-IN" sz="2600" dirty="0">
                <a:cs typeface="Courier New" panose="02070309020205020404" pitchFamily="49" charset="0"/>
              </a:rPr>
              <a:t>, </a:t>
            </a:r>
            <a:r>
              <a:rPr lang="en-IN" sz="2600" dirty="0">
                <a:latin typeface="Courier New" panose="02070309020205020404" pitchFamily="49" charset="0"/>
                <a:cs typeface="Courier New" panose="02070309020205020404" pitchFamily="49" charset="0"/>
              </a:rPr>
              <a:t>both</a:t>
            </a:r>
            <a:r>
              <a:rPr lang="en-IN" sz="2600" dirty="0">
                <a:cs typeface="Courier New" panose="02070309020205020404" pitchFamily="49" charset="0"/>
              </a:rPr>
              <a:t>, </a:t>
            </a:r>
            <a:r>
              <a:rPr lang="en-IN" sz="3200" dirty="0">
                <a:cs typeface="Courier New" panose="02070309020205020404" pitchFamily="49" charset="0"/>
              </a:rPr>
              <a:t>or</a:t>
            </a:r>
            <a:r>
              <a:rPr lang="en-IN" sz="2600" dirty="0">
                <a:cs typeface="Courier New" panose="02070309020205020404" pitchFamily="49" charset="0"/>
              </a:rPr>
              <a:t> </a:t>
            </a:r>
            <a:r>
              <a:rPr lang="en-IN" sz="2600" dirty="0">
                <a:latin typeface="Courier New" panose="02070309020205020404" pitchFamily="49" charset="0"/>
                <a:cs typeface="Courier New" panose="02070309020205020404" pitchFamily="49" charset="0"/>
              </a:rPr>
              <a:t>none</a:t>
            </a:r>
            <a:endParaRPr lang="en-IN" sz="3400" dirty="0">
              <a:latin typeface="Courier New" panose="02070309020205020404" pitchFamily="49" charset="0"/>
              <a:cs typeface="Courier New" panose="02070309020205020404" pitchFamily="49" charset="0"/>
            </a:endParaRPr>
          </a:p>
          <a:p>
            <a:pPr marL="344488" indent="-230188">
              <a:buFont typeface="Arial" panose="020B0604020202020204" pitchFamily="34" charset="0"/>
              <a:buChar char="•"/>
            </a:pPr>
            <a:endParaRPr lang="en-IN"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19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03524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Objectives</a:t>
            </a:r>
          </a:p>
        </p:txBody>
      </p:sp>
      <p:sp>
        <p:nvSpPr>
          <p:cNvPr id="3" name="Content Placeholder 2"/>
          <p:cNvSpPr>
            <a:spLocks noGrp="1"/>
          </p:cNvSpPr>
          <p:nvPr>
            <p:ph idx="1"/>
          </p:nvPr>
        </p:nvSpPr>
        <p:spPr/>
        <p:txBody>
          <a:bodyPr/>
          <a:lstStyle/>
          <a:p>
            <a:r>
              <a:rPr lang="en-IN" dirty="0"/>
              <a:t>Create a reset style sheet</a:t>
            </a:r>
          </a:p>
          <a:p>
            <a:r>
              <a:rPr lang="en-IN" dirty="0"/>
              <a:t>Explore page layout designs</a:t>
            </a:r>
          </a:p>
          <a:p>
            <a:r>
              <a:rPr lang="en-IN" dirty="0"/>
              <a:t>Center a block element</a:t>
            </a:r>
          </a:p>
          <a:p>
            <a:r>
              <a:rPr lang="en-IN" dirty="0"/>
              <a:t>Create a floating element</a:t>
            </a:r>
          </a:p>
          <a:p>
            <a:r>
              <a:rPr lang="en-IN" dirty="0"/>
              <a:t>Clear a floating layout</a:t>
            </a:r>
          </a:p>
          <a:p>
            <a:r>
              <a:rPr lang="en-IN" dirty="0"/>
              <a:t>Prevent container collapse</a:t>
            </a:r>
          </a:p>
          <a:p>
            <a:r>
              <a:rPr lang="en-IN" dirty="0"/>
              <a:t>Explore grid-based layouts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a:t>
            </a:fld>
            <a:endParaRPr lang="en-US" dirty="0"/>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22887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Clearing a Float (continued 1)</a:t>
            </a:r>
          </a:p>
        </p:txBody>
      </p:sp>
      <p:sp>
        <p:nvSpPr>
          <p:cNvPr id="3" name="Content Placeholder 2"/>
          <p:cNvSpPr>
            <a:spLocks noGrp="1"/>
          </p:cNvSpPr>
          <p:nvPr>
            <p:ph idx="1"/>
          </p:nvPr>
        </p:nvSpPr>
        <p:spPr/>
        <p:txBody>
          <a:bodyPr/>
          <a:lstStyle/>
          <a:p>
            <a:pPr marL="344488" indent="-230188">
              <a:buFont typeface="Arial" panose="020B0604020202020204" pitchFamily="34" charset="0"/>
              <a:buChar char="•"/>
            </a:pPr>
            <a:r>
              <a:rPr lang="en-IN" sz="2600" dirty="0">
                <a:latin typeface="Courier New" panose="02070309020205020404" pitchFamily="49" charset="0"/>
                <a:cs typeface="Courier New" panose="02070309020205020404" pitchFamily="49" charset="0"/>
              </a:rPr>
              <a:t>left</a:t>
            </a:r>
            <a:r>
              <a:rPr lang="en-IN" sz="2400" dirty="0">
                <a:cs typeface="Courier New" panose="02070309020205020404" pitchFamily="49" charset="0"/>
              </a:rPr>
              <a:t> </a:t>
            </a:r>
            <a:r>
              <a:rPr lang="en-IN" dirty="0">
                <a:cs typeface="Courier New" panose="02070309020205020404" pitchFamily="49" charset="0"/>
              </a:rPr>
              <a:t>– Displays the element only when the left margin is clear of floating objects</a:t>
            </a:r>
          </a:p>
          <a:p>
            <a:pPr marL="344488" indent="-230188">
              <a:buFont typeface="Arial" panose="020B0604020202020204" pitchFamily="34" charset="0"/>
              <a:buChar char="•"/>
            </a:pPr>
            <a:r>
              <a:rPr lang="en-IN" sz="2600" dirty="0">
                <a:latin typeface="Courier New" panose="02070309020205020404" pitchFamily="49" charset="0"/>
                <a:cs typeface="Courier New" panose="02070309020205020404" pitchFamily="49" charset="0"/>
              </a:rPr>
              <a:t>right</a:t>
            </a:r>
            <a:r>
              <a:rPr lang="en-IN" sz="2400" dirty="0">
                <a:cs typeface="Courier New" panose="02070309020205020404" pitchFamily="49" charset="0"/>
              </a:rPr>
              <a:t> </a:t>
            </a:r>
            <a:r>
              <a:rPr lang="en-IN" dirty="0">
                <a:cs typeface="Courier New" panose="02070309020205020404" pitchFamily="49" charset="0"/>
              </a:rPr>
              <a:t>– Displays the element only when the right margin is clear of floating obje</a:t>
            </a:r>
            <a:r>
              <a:rPr lang="en-IN" sz="2800" dirty="0">
                <a:cs typeface="Courier New" panose="02070309020205020404" pitchFamily="49" charset="0"/>
              </a:rPr>
              <a:t>cts</a:t>
            </a:r>
          </a:p>
          <a:p>
            <a:r>
              <a:rPr lang="en-IN" sz="2600" dirty="0">
                <a:latin typeface="Courier New" panose="02070309020205020404" pitchFamily="49" charset="0"/>
                <a:cs typeface="Courier New" panose="02070309020205020404" pitchFamily="49" charset="0"/>
              </a:rPr>
              <a:t>both</a:t>
            </a:r>
            <a:r>
              <a:rPr lang="en-IN" dirty="0">
                <a:cs typeface="Courier New" panose="02070309020205020404" pitchFamily="49" charset="0"/>
              </a:rPr>
              <a:t> – D</a:t>
            </a:r>
            <a:r>
              <a:rPr lang="en-IN" dirty="0"/>
              <a:t>isplays the element only when both margins are clear of floats</a:t>
            </a:r>
          </a:p>
          <a:p>
            <a:r>
              <a:rPr lang="en-IN" sz="2600" dirty="0">
                <a:latin typeface="Courier New" panose="02070309020205020404" pitchFamily="49" charset="0"/>
                <a:cs typeface="Courier New" panose="02070309020205020404" pitchFamily="49" charset="0"/>
              </a:rPr>
              <a:t>none</a:t>
            </a:r>
            <a:r>
              <a:rPr lang="en-IN" dirty="0">
                <a:cs typeface="Courier New" panose="02070309020205020404" pitchFamily="49" charset="0"/>
              </a:rPr>
              <a:t> – D</a:t>
            </a:r>
            <a:r>
              <a:rPr lang="en-IN" dirty="0"/>
              <a:t>isplays the element alongside any floated objects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831582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Clearing a Float (continued 2)</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6" name="Picture 5" descr="This figure explains how to clear a float in the right margin.&#10;The figure consists of three vertical rectangles placed next to each other in a big rectangular box. A label “original layout” is placed below the first rectangle, which consists of five sections positioned one below the other. The first section consists of a rectangular box. The second section consists of a bigger rectangular box. The third section is a small square positioned on the left side. The fourth and fifth sections consist of one rectangular box each.&#10;A label “floating an element on the right margin” is placed below the second rectangle, which consists of three sections positioned one below the other. The first section consists of a rectangular box. The second section consists of a bigger rectangular box. The third section consists of two rectangular boxes positioned on the left side of the section and a square that reads “float: right;” positioned to the right of the two rectangular boxes.&#10;A label “last element is displayed once the right margin is clear of floated objects” is placed below the third rectangle which consists of four sections placed one below the other. The first section consists of a rectangular box. The second section consists of a bigger rectangular box. The left side of the third section consists of a smaller rectangular box and the right side consists of a square that reads “float: right;”. The fourth section positioned consists of a rectangle that reads “clear: right;”.&#10;" title="Figure 3-15 Clearing a float"/>
          <p:cNvPicPr>
            <a:picLocks noChangeAspect="1"/>
          </p:cNvPicPr>
          <p:nvPr/>
        </p:nvPicPr>
        <p:blipFill>
          <a:blip r:embed="rId3"/>
          <a:stretch>
            <a:fillRect/>
          </a:stretch>
        </p:blipFill>
        <p:spPr>
          <a:xfrm>
            <a:off x="1118457" y="1447800"/>
            <a:ext cx="6983285" cy="4114800"/>
          </a:xfrm>
          <a:prstGeom prst="rect">
            <a:avLst/>
          </a:prstGeom>
        </p:spPr>
      </p:pic>
    </p:spTree>
    <p:extLst>
      <p:ext uri="{BB962C8B-B14F-4D97-AF65-F5344CB8AC3E}">
        <p14:creationId xmlns:p14="http://schemas.microsoft.com/office/powerpoint/2010/main" val="107229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Clearing a Float (continued 3)</a:t>
            </a:r>
          </a:p>
        </p:txBody>
      </p:sp>
      <p:pic>
        <p:nvPicPr>
          <p:cNvPr id="8" name="Content Placeholder 7" descr="This slide consists of two figures: Figure 3-16 and Figure 3-17.&#10;Figure 3-16 explains how to float the left and right column sections.&#10;The first line of the code reads “/* Left Column Styles */”. The second line of the code reads “section#leftColumn {”. The third line of the code reads “clear: left;”. A rectangular box labeled “displays the left column once the left margin is clear of previously floated elements” is positioned on the left side of the figure. An arrow originating from this box points to the third line of the code.&#10;The fourth line of the code reads “float: left;” and the fifth line of the code reads “width: 33%;”. A rectangular box labeled “floats the left column on the left margin with a width of 33% of the page body” is positioned on the right of the figure. An arrow originating from this box points to the fourth and fifth lines of the code. The sixth line of the code reads “}”.&#10;The seventh line of the code reads “/* Right Column Styles */”. The eighth line of the code reads “section#rightColumn {”. The ninth line of the code reads “float: left;” and the tenth line of the code reads “width: 67%;”. A rectangular box labeled “floats the right column alongside the left column with a width of 67%” is positioned below the first rectangular box. An arrow originating from the third rectangular box points to the ninth and tenth lines of the code. The eleventh line reads “}”.&#10;" title="Figure 3-16 Float the left and right column sections"/>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2713082"/>
            <a:ext cx="4267200" cy="1919199"/>
          </a:xfrm>
        </p:spPr>
      </p:pic>
      <p:pic>
        <p:nvPicPr>
          <p:cNvPr id="9" name="Content Placeholder 8" descr="Figure 3-17 explains how to format the right column section.&#10;The first line of the code reads “/* Right Column Styles */”. The second line of the code reads “section#rightColumn {”. The third line of the code reads “float: left;”. The fourth line of the code reads “width: 67%;” and the fifth line of the code reads “}”.&#10;The sixth line of the code reads “section#rightColumn img {”. The seventh line of the code reads “display: block;” and the eighth line of the code reads “width: 100%”. A rectangular box labeled “displays every image in the right column as a block with a width equal to the width of its parent element” is positioned on the right side of the figure. An arrow originating from this box points to the seventh and eight lines of the code. The ninth line reads “}”.&#10;The tenth line of the code reads “section#rightColumn &gt; nav.horizontalNavigation li {”. The eleventh line of the code reads “width: 25%;”. A rectangular box labeled “sets the width of each list item to 25% of the width of the navigation list” is positioned on the left side of the figure. An arrow originating from the second rectangular box points to the eleventh line of the code. The twelfth line of the code reads “}”.&#10;" title="Figure 3-17 Formatting the right column sectio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19600" y="2582423"/>
            <a:ext cx="4267200" cy="2180516"/>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483949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Clearing a Float (continued 4)</a:t>
            </a:r>
          </a:p>
        </p:txBody>
      </p:sp>
      <p:pic>
        <p:nvPicPr>
          <p:cNvPr id="6" name="Content Placeholder 5" descr="This figure explain a layout of the left and right column sections.&#10;The figure consists of three sections. The first section is the border of the page that is positioned on the left and right side of the page.&#10;The second section is the header that is placed at the top of the page. The menu items in the header are “Home”, “Outline Store”, “My Account”, “Specials” and “Contact Us”.&#10;The third section is the body of the page. This section is divided into two columns. The first vertical column consists of a description about the company. A rectangular box labeled “left column occupies 33% of the width of the page body” is positioned on the top-left corner in the figure. An arrow originating from this box points at the width of the first column.&#10;The second column of the third section consists of multiple images. A list of items that reads “Chocolates”, “Fudges”, “Toffees”, and “Truffles” is positioned below the first big image of chocolates. A smaller image is positioned below each of the items. A rectangular box labeled “right column occupies 67% of the width” is positioned on the top-right corner in the figure. An arrow originating from the second rectangular box points at the width of the second column. A rectangular box labeled “horizontal navigation list with each image and label set to 25% of the list width” is positioned to the bottom-left corner of the figure. An arrow originating from this box points at width of the images positioned below the list of items.&#10;" title="Figure 3-18 Layout of the left and right colum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9380" y="1219200"/>
            <a:ext cx="7541439"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758728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Refining a Floated Layout</a:t>
            </a:r>
          </a:p>
        </p:txBody>
      </p:sp>
      <p:sp>
        <p:nvSpPr>
          <p:cNvPr id="3" name="Content Placeholder 2"/>
          <p:cNvSpPr>
            <a:spLocks noGrp="1"/>
          </p:cNvSpPr>
          <p:nvPr>
            <p:ph idx="1"/>
          </p:nvPr>
        </p:nvSpPr>
        <p:spPr/>
        <p:txBody>
          <a:bodyPr/>
          <a:lstStyle/>
          <a:p>
            <a:r>
              <a:rPr lang="en-IN" b="1" dirty="0"/>
              <a:t>Content box model </a:t>
            </a:r>
            <a:r>
              <a:rPr lang="en-IN" dirty="0"/>
              <a:t>–</a:t>
            </a:r>
            <a:r>
              <a:rPr lang="en-IN" b="1" dirty="0"/>
              <a:t> </a:t>
            </a:r>
            <a:r>
              <a:rPr lang="en-IN" dirty="0"/>
              <a:t>The </a:t>
            </a:r>
            <a:r>
              <a:rPr lang="en-IN" sz="2600" dirty="0">
                <a:latin typeface="Courier New" panose="02070309020205020404" pitchFamily="49" charset="0"/>
                <a:cs typeface="Courier New" panose="02070309020205020404" pitchFamily="49" charset="0"/>
              </a:rPr>
              <a:t>width</a:t>
            </a:r>
            <a:r>
              <a:rPr lang="en-IN" dirty="0"/>
              <a:t> property refers to the width of an element content only</a:t>
            </a:r>
          </a:p>
          <a:p>
            <a:pPr lvl="1"/>
            <a:r>
              <a:rPr lang="en-IN" dirty="0"/>
              <a:t>Additional space include padding or borders  </a:t>
            </a:r>
          </a:p>
          <a:p>
            <a:r>
              <a:rPr lang="en-IN" b="1" dirty="0"/>
              <a:t>Border box model</a:t>
            </a:r>
            <a:r>
              <a:rPr lang="en-IN" dirty="0"/>
              <a:t> – The </a:t>
            </a:r>
            <a:r>
              <a:rPr lang="en-IN" sz="2600" dirty="0">
                <a:latin typeface="Courier New" panose="02070309020205020404" pitchFamily="49" charset="0"/>
                <a:cs typeface="Courier New" panose="02070309020205020404" pitchFamily="49" charset="0"/>
              </a:rPr>
              <a:t>width</a:t>
            </a:r>
            <a:r>
              <a:rPr lang="en-IN" dirty="0"/>
              <a:t> property is based on the sum of the content, padding, and border spaces</a:t>
            </a:r>
          </a:p>
          <a:p>
            <a:pPr lvl="1"/>
            <a:r>
              <a:rPr lang="en-IN" dirty="0"/>
              <a:t>Additional space taken up by the padding and border is subtracted from space given to the content</a:t>
            </a:r>
          </a:p>
          <a:p>
            <a:endParaRPr lang="en-IN"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0881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077200" cy="761999"/>
          </a:xfrm>
        </p:spPr>
        <p:txBody>
          <a:bodyPr/>
          <a:lstStyle/>
          <a:p>
            <a:r>
              <a:rPr lang="en-IN" dirty="0"/>
              <a:t>Refining a Floated Layout (continued 1)</a:t>
            </a:r>
          </a:p>
        </p:txBody>
      </p:sp>
      <p:sp>
        <p:nvSpPr>
          <p:cNvPr id="3" name="Content Placeholder 2"/>
          <p:cNvSpPr>
            <a:spLocks noGrp="1"/>
          </p:cNvSpPr>
          <p:nvPr>
            <p:ph idx="1"/>
          </p:nvPr>
        </p:nvSpPr>
        <p:spPr/>
        <p:txBody>
          <a:bodyPr/>
          <a:lstStyle/>
          <a:p>
            <a:r>
              <a:rPr lang="en-IN" dirty="0"/>
              <a:t>The layout model can be chosen using</a:t>
            </a:r>
          </a:p>
          <a:p>
            <a:pPr marL="914400" lvl="2" indent="0">
              <a:buNone/>
            </a:pPr>
            <a:r>
              <a:rPr lang="en-IN" sz="2600" dirty="0">
                <a:latin typeface="Courier New" panose="02070309020205020404" pitchFamily="49" charset="0"/>
                <a:cs typeface="Courier New" panose="02070309020205020404" pitchFamily="49" charset="0"/>
              </a:rPr>
              <a:t>box-sizing: </a:t>
            </a:r>
            <a:r>
              <a:rPr lang="en-IN" sz="2600" i="1" dirty="0">
                <a:latin typeface="Courier New" panose="02070309020205020404" pitchFamily="49" charset="0"/>
                <a:cs typeface="Courier New" panose="02070309020205020404" pitchFamily="49" charset="0"/>
              </a:rPr>
              <a:t>type</a:t>
            </a:r>
            <a:r>
              <a:rPr lang="en-IN" dirty="0"/>
              <a:t>;</a:t>
            </a:r>
          </a:p>
          <a:p>
            <a:pPr marL="344488" lvl="2" indent="0">
              <a:buNone/>
            </a:pPr>
            <a:r>
              <a:rPr lang="en-IN" sz="3200" dirty="0"/>
              <a:t>where </a:t>
            </a:r>
            <a:r>
              <a:rPr lang="en-IN" sz="2600" i="1" dirty="0">
                <a:latin typeface="Courier New" panose="02070309020205020404" pitchFamily="49" charset="0"/>
                <a:cs typeface="Courier New" panose="02070309020205020404" pitchFamily="49" charset="0"/>
              </a:rPr>
              <a:t>type</a:t>
            </a:r>
            <a:r>
              <a:rPr lang="en-IN" sz="3200" dirty="0"/>
              <a:t> is </a:t>
            </a:r>
            <a:r>
              <a:rPr lang="en-IN" sz="2600" dirty="0">
                <a:latin typeface="Courier New" panose="02070309020205020404" pitchFamily="49" charset="0"/>
                <a:cs typeface="Courier New" panose="02070309020205020404" pitchFamily="49" charset="0"/>
              </a:rPr>
              <a:t>content-box</a:t>
            </a:r>
            <a:r>
              <a:rPr lang="en-IN" sz="3200" dirty="0"/>
              <a:t> (the default), </a:t>
            </a:r>
            <a:r>
              <a:rPr lang="en-IN" sz="2600" dirty="0">
                <a:latin typeface="Courier New" panose="02070309020205020404" pitchFamily="49" charset="0"/>
                <a:cs typeface="Courier New" panose="02070309020205020404" pitchFamily="49" charset="0"/>
              </a:rPr>
              <a:t>border-box</a:t>
            </a:r>
            <a:r>
              <a:rPr lang="en-IN" sz="2600" dirty="0"/>
              <a:t>, or </a:t>
            </a:r>
            <a:r>
              <a:rPr lang="en-IN" sz="2600" dirty="0">
                <a:latin typeface="Courier New" panose="02070309020205020404" pitchFamily="49" charset="0"/>
                <a:cs typeface="Courier New" panose="02070309020205020404" pitchFamily="49" charset="0"/>
              </a:rPr>
              <a:t>inherit</a:t>
            </a:r>
            <a:r>
              <a:rPr lang="en-IN" sz="2600" dirty="0"/>
              <a:t> </a:t>
            </a:r>
            <a:r>
              <a:rPr lang="en-IN" sz="3200" dirty="0"/>
              <a:t>(to inherit the property defined for the element’s container)</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640476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1"/>
            <a:ext cx="8077200" cy="761999"/>
          </a:xfrm>
        </p:spPr>
        <p:txBody>
          <a:bodyPr/>
          <a:lstStyle/>
          <a:p>
            <a:r>
              <a:rPr lang="en-IN" dirty="0"/>
              <a:t>Refining a Floated Layout (continued 2)</a:t>
            </a:r>
          </a:p>
        </p:txBody>
      </p:sp>
      <p:pic>
        <p:nvPicPr>
          <p:cNvPr id="6" name="Content Placeholder 5" descr="This figure compares the context box and border box models.&#10;The figure consists of two images placed on below the other.&#10;&#10;The first image consists of three concentric rectangular boxes. A label “Content Box model” is positioned at the top of the outermost rectangle. The outermost dotted rectangular box reads “5px” on both the sides. The second dotted rectangular box reads “10px” on both the sides. The innermost rectangular box reads “200px” at the center. An arrow facing outward is positioned on either side of “200px” and they point to the edges of the innermost rectangle. A text that reads “Total Width = 230px” is positioned below the first image. An arrow pointing outward is positioned on either side of “Total Width = 230px” and run up to the width of the outermost rectangle.&#10;&#10;The second image consists of three concentric rectangular boxes. A label “Border Box model” is positioned at the top of the outermost rectangle. The outermost dotted rectangle reads “5px” on both the sides. The second dotted rectangle reads “10px” on both the sides. The innermost rectangle reads “170px” at the center. An arrow facing outward is positioned on either side of “170px” and point to the edges of the innermost rectangle. A text that reads “Total Width = 200px” is positioned below the second image. An arrow pointing outward is positioned on either side of “Total Width = 200px” and point to the edges of the outermost rectangle.&#10;&#10;The bottom-left corner of the figure consists of a list labeled “Style Properties”. The first line of the list reads “width: 200px;”, the second line of the list reads “padding: 10px;”, and the third line of the list reads “border: 5px;”.&#10;" title="Figure 3-21 Comparing the Content Box and Border Box mode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4344" y="1219200"/>
            <a:ext cx="6831511"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91156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Working with Container Collapse</a:t>
            </a:r>
          </a:p>
        </p:txBody>
      </p:sp>
      <p:sp>
        <p:nvSpPr>
          <p:cNvPr id="3" name="Content Placeholder 2"/>
          <p:cNvSpPr>
            <a:spLocks noGrp="1"/>
          </p:cNvSpPr>
          <p:nvPr>
            <p:ph idx="1"/>
          </p:nvPr>
        </p:nvSpPr>
        <p:spPr/>
        <p:txBody>
          <a:bodyPr/>
          <a:lstStyle/>
          <a:p>
            <a:r>
              <a:rPr lang="en-IN" b="1" dirty="0"/>
              <a:t>Container collapse </a:t>
            </a:r>
            <a:r>
              <a:rPr lang="en-IN" dirty="0"/>
              <a:t>– An empty container with no content</a:t>
            </a:r>
          </a:p>
          <a:p>
            <a:pPr lvl="1"/>
            <a:r>
              <a:rPr lang="en-IN" dirty="0"/>
              <a:t>Elements in the container are floated</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6" name="Picture 5" descr="This figure explains a situation of container collapse.&#10;The figure consists of two containers. The first container labeled “container doesn’t enclose floated content” is positioned on the top-right corner of the figure. The container consists of a thin rectangular box. Three rectangular boxes are positioned vertically at about 5 cm from the left of the thin rectangular box. They are placed next to each other and the boxes overlap the thin rectangle above it.&#10;The second container labeled “container expanded to enclose floated content” is positioned below the first container. The container consists of a huge rectangular box. Three rectangular boxes are positioned vertically at about 5 cm from the left side of the main box. They are placed next to each other.&#10;" title="Figure 3-26 Container collapse"/>
          <p:cNvPicPr>
            <a:picLocks noChangeAspect="1"/>
          </p:cNvPicPr>
          <p:nvPr/>
        </p:nvPicPr>
        <p:blipFill>
          <a:blip r:embed="rId3"/>
          <a:stretch>
            <a:fillRect/>
          </a:stretch>
        </p:blipFill>
        <p:spPr>
          <a:xfrm>
            <a:off x="1870677" y="2971800"/>
            <a:ext cx="5478846" cy="3363121"/>
          </a:xfrm>
          <a:prstGeom prst="rect">
            <a:avLst/>
          </a:prstGeom>
        </p:spPr>
      </p:pic>
    </p:spTree>
    <p:extLst>
      <p:ext uri="{BB962C8B-B14F-4D97-AF65-F5344CB8AC3E}">
        <p14:creationId xmlns:p14="http://schemas.microsoft.com/office/powerpoint/2010/main" val="124089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001000" cy="762000"/>
          </a:xfrm>
        </p:spPr>
        <p:txBody>
          <a:bodyPr/>
          <a:lstStyle/>
          <a:p>
            <a:r>
              <a:rPr lang="en-IN" dirty="0"/>
              <a:t>Working with Container Collapse (continued 1)</a:t>
            </a:r>
          </a:p>
        </p:txBody>
      </p:sp>
      <p:sp>
        <p:nvSpPr>
          <p:cNvPr id="3" name="Content Placeholder 2"/>
          <p:cNvSpPr>
            <a:spLocks noGrp="1"/>
          </p:cNvSpPr>
          <p:nvPr>
            <p:ph idx="1"/>
          </p:nvPr>
        </p:nvSpPr>
        <p:spPr>
          <a:xfrm>
            <a:off x="457200" y="1019168"/>
            <a:ext cx="8305800" cy="5381632"/>
          </a:xfrm>
        </p:spPr>
        <p:txBody>
          <a:bodyPr/>
          <a:lstStyle/>
          <a:p>
            <a:r>
              <a:rPr lang="en-IN" dirty="0"/>
              <a:t>Use the </a:t>
            </a:r>
            <a:r>
              <a:rPr lang="en-IN" sz="2600" dirty="0">
                <a:latin typeface="Courier New" panose="02070309020205020404" pitchFamily="49" charset="0"/>
                <a:cs typeface="Courier New" panose="02070309020205020404" pitchFamily="49" charset="0"/>
              </a:rPr>
              <a:t>after</a:t>
            </a:r>
            <a:r>
              <a:rPr lang="en-IN" dirty="0"/>
              <a:t> pseudo-element to add a placeholder element after the footer</a:t>
            </a:r>
          </a:p>
          <a:p>
            <a:r>
              <a:rPr lang="en-IN" dirty="0"/>
              <a:t>The general style rule is</a:t>
            </a:r>
          </a:p>
          <a:p>
            <a:pPr marL="914400" lvl="2" indent="0">
              <a:buNone/>
            </a:pPr>
            <a:r>
              <a:rPr lang="en-IN" sz="2600" i="1" dirty="0">
                <a:latin typeface="Courier New" panose="02070309020205020404" pitchFamily="49" charset="0"/>
                <a:cs typeface="Courier New" panose="02070309020205020404" pitchFamily="49" charset="0"/>
              </a:rPr>
              <a:t>container</a:t>
            </a:r>
            <a:r>
              <a:rPr lang="en-IN" sz="2600" dirty="0">
                <a:latin typeface="Courier New" panose="02070309020205020404" pitchFamily="49" charset="0"/>
                <a:cs typeface="Courier New" panose="02070309020205020404" pitchFamily="49" charset="0"/>
              </a:rPr>
              <a:t>::after {</a:t>
            </a:r>
          </a:p>
          <a:p>
            <a:pPr marL="914400" lvl="2" indent="0">
              <a:buNone/>
            </a:pPr>
            <a:r>
              <a:rPr lang="en-IN" sz="2600" dirty="0">
                <a:latin typeface="Courier New" panose="02070309020205020404" pitchFamily="49" charset="0"/>
                <a:cs typeface="Courier New" panose="02070309020205020404" pitchFamily="49" charset="0"/>
              </a:rPr>
              <a:t>	clear: both;</a:t>
            </a:r>
          </a:p>
          <a:p>
            <a:pPr marL="914400" lvl="2" indent="0">
              <a:buNone/>
            </a:pPr>
            <a:r>
              <a:rPr lang="en-IN" sz="2600" dirty="0">
                <a:latin typeface="Courier New" panose="02070309020205020404" pitchFamily="49" charset="0"/>
                <a:cs typeface="Courier New" panose="02070309020205020404" pitchFamily="49" charset="0"/>
              </a:rPr>
              <a:t>	content: “”;</a:t>
            </a:r>
          </a:p>
          <a:p>
            <a:pPr marL="914400" lvl="2" indent="0">
              <a:buNone/>
            </a:pPr>
            <a:r>
              <a:rPr lang="en-IN" sz="2600" dirty="0">
                <a:latin typeface="Courier New" panose="02070309020205020404" pitchFamily="49" charset="0"/>
                <a:cs typeface="Courier New" panose="02070309020205020404" pitchFamily="49" charset="0"/>
              </a:rPr>
              <a:t>	display: table;</a:t>
            </a:r>
          </a:p>
          <a:p>
            <a:pPr marL="914400" lvl="2" indent="0">
              <a:buNone/>
            </a:pPr>
            <a:r>
              <a:rPr lang="en-IN" sz="2600" dirty="0">
                <a:latin typeface="Courier New" panose="02070309020205020404" pitchFamily="49" charset="0"/>
                <a:cs typeface="Courier New" panose="02070309020205020404" pitchFamily="49" charset="0"/>
              </a:rPr>
              <a:t>}</a:t>
            </a:r>
          </a:p>
          <a:p>
            <a:pPr marL="403225" lvl="2" indent="0">
              <a:buNone/>
            </a:pPr>
            <a:r>
              <a:rPr lang="en-IN" sz="3200" dirty="0"/>
              <a:t>where </a:t>
            </a:r>
            <a:r>
              <a:rPr lang="en-IN" sz="2600" i="1" dirty="0">
                <a:latin typeface="Courier New" panose="02070309020205020404" pitchFamily="49" charset="0"/>
                <a:cs typeface="Courier New" panose="02070309020205020404" pitchFamily="49" charset="0"/>
              </a:rPr>
              <a:t>container</a:t>
            </a:r>
            <a:r>
              <a:rPr lang="en-IN" sz="3200" dirty="0"/>
              <a:t> is the selector for the element containing floating objects</a:t>
            </a:r>
          </a:p>
          <a:p>
            <a:endParaRPr lang="en-IN"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809302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1"/>
            <a:ext cx="8001000" cy="762000"/>
          </a:xfrm>
        </p:spPr>
        <p:txBody>
          <a:bodyPr/>
          <a:lstStyle/>
          <a:p>
            <a:r>
              <a:rPr lang="en-IN" dirty="0"/>
              <a:t>Working with Container Collapse (continued 2)</a:t>
            </a:r>
          </a:p>
        </p:txBody>
      </p:sp>
      <p:sp>
        <p:nvSpPr>
          <p:cNvPr id="3" name="Content Placeholder 2"/>
          <p:cNvSpPr>
            <a:spLocks noGrp="1"/>
          </p:cNvSpPr>
          <p:nvPr>
            <p:ph idx="1"/>
          </p:nvPr>
        </p:nvSpPr>
        <p:spPr>
          <a:xfrm>
            <a:off x="457200" y="1076320"/>
            <a:ext cx="8305800" cy="5324480"/>
          </a:xfrm>
        </p:spPr>
        <p:txBody>
          <a:bodyPr/>
          <a:lstStyle/>
          <a:p>
            <a:pPr marL="571500" indent="-457200"/>
            <a:r>
              <a:rPr lang="en-IN" dirty="0"/>
              <a:t>The </a:t>
            </a:r>
            <a:r>
              <a:rPr lang="en-IN" sz="2600" dirty="0">
                <a:latin typeface="Courier New" panose="02070309020205020404" pitchFamily="49" charset="0"/>
                <a:cs typeface="Courier New" panose="02070309020205020404" pitchFamily="49" charset="0"/>
              </a:rPr>
              <a:t>clear</a:t>
            </a:r>
            <a:r>
              <a:rPr lang="en-IN" dirty="0"/>
              <a:t> property keeps the placeholder element from being inserted until both margins are clear of floats</a:t>
            </a:r>
          </a:p>
          <a:p>
            <a:pPr marL="571500" indent="-457200"/>
            <a:r>
              <a:rPr lang="en-IN" dirty="0"/>
              <a:t>The element itself is a web table and contains an empty text string </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29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34507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Objectives (continued)</a:t>
            </a:r>
          </a:p>
        </p:txBody>
      </p:sp>
      <p:sp>
        <p:nvSpPr>
          <p:cNvPr id="3" name="Content Placeholder 2"/>
          <p:cNvSpPr>
            <a:spLocks noGrp="1"/>
          </p:cNvSpPr>
          <p:nvPr>
            <p:ph idx="1"/>
          </p:nvPr>
        </p:nvSpPr>
        <p:spPr/>
        <p:txBody>
          <a:bodyPr/>
          <a:lstStyle/>
          <a:p>
            <a:r>
              <a:rPr lang="en-IN" dirty="0"/>
              <a:t>Create a layout grid</a:t>
            </a:r>
          </a:p>
          <a:p>
            <a:r>
              <a:rPr lang="en-IN" dirty="0"/>
              <a:t>Format a grid</a:t>
            </a:r>
          </a:p>
          <a:p>
            <a:r>
              <a:rPr lang="en-IN" dirty="0"/>
              <a:t>Explore the CSS grid styles</a:t>
            </a:r>
          </a:p>
          <a:p>
            <a:r>
              <a:rPr lang="en-IN" dirty="0"/>
              <a:t>Explore positioning styles</a:t>
            </a:r>
          </a:p>
          <a:p>
            <a:r>
              <a:rPr lang="en-IN" dirty="0"/>
              <a:t>Work with relative positioning</a:t>
            </a:r>
          </a:p>
          <a:p>
            <a:r>
              <a:rPr lang="en-IN" dirty="0"/>
              <a:t>Work with absolute positioning</a:t>
            </a:r>
          </a:p>
          <a:p>
            <a:r>
              <a:rPr lang="en-IN" dirty="0"/>
              <a:t>Work with overflow content</a:t>
            </a:r>
          </a:p>
          <a:p>
            <a:endParaRPr lang="en-IN"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a:t>
            </a:fld>
            <a:endParaRPr lang="en-US" dirty="0"/>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182838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Page Layout Grids</a:t>
            </a:r>
          </a:p>
        </p:txBody>
      </p:sp>
      <p:pic>
        <p:nvPicPr>
          <p:cNvPr id="6" name="Content Placeholder 5" descr="This figure explains the page layout grids.&#10;&#10;The figure consists of two layouts. The first layout consists of a rectangular box that reads “Pandaisia Chocolates”. A header consisting of the menu options “Home”, “Online Store”, “My Account”, “Specials”, and “Contact Us” is positioned at the bottom of the first layout. &#10;&#10;The second layout is positioned below the first layout. It consists of five grid rows. The outline of the grid rows are highlighted. The first grid row is a rectangular box that reads “About Pandaisia Chocolates”. A rectangular box labeled “A grid layout arranges the page content within grid rows with grid columns floated inside those rows” is positioned on top of the first layout. An arrow originating from this box points to the first grid row. A rectangular box labeled “Red outline indicates the location of grid rows and columns” is positioned to the right of the first box. An arrow originating from the second box also points to the first grid row. &#10;The second grid row is divided into two columns. The first column labeled “Our Company” is a horizontal rectangular box consisting of an image and text describing the company. The second column is a vertical rectangular box placed vertically which is labeled as “FAQ” and extends to the fourth grid row. Few lines of text is positioned in the second column below this label. &#10;The third grid row is a rectangular box that reads “About Chocolate”. &#10;The fourth grid row is divided into two columns. The first column is a rectangular box that reads “Enjoying Chocolate” with text below the label. The second column of the fourth grid is a rectangular box labeled “Healthy Chocolate” with text below the label. A rectangular box labeled “The grid columns are floated with their rows” is positioned at the bottom of the figure. An arrow originating from this box splits and points at column one, label of column two, text in column two, and the text in the second column labeled “FAQ”.&#10;The fifth grid row reads “Pandaisia Chocolates © 2017 All Rights Reserved”. A rectangular box labeled “Grid rows are displayed starting on a new line” is positioned to the left of the figure. An arrow originating from this box points at all four grid rows&#10;" title="Page Layout Grid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2387" y="1219200"/>
            <a:ext cx="4415426"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67809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Overview of Grid-Based Layouts</a:t>
            </a:r>
          </a:p>
        </p:txBody>
      </p:sp>
      <p:sp>
        <p:nvSpPr>
          <p:cNvPr id="3" name="Content Placeholder 2"/>
          <p:cNvSpPr>
            <a:spLocks noGrp="1"/>
          </p:cNvSpPr>
          <p:nvPr>
            <p:ph idx="1"/>
          </p:nvPr>
        </p:nvSpPr>
        <p:spPr/>
        <p:txBody>
          <a:bodyPr/>
          <a:lstStyle/>
          <a:p>
            <a:r>
              <a:rPr lang="en-IN" dirty="0"/>
              <a:t>Rows and columns form a grid</a:t>
            </a:r>
          </a:p>
          <a:p>
            <a:pPr lvl="1"/>
            <a:r>
              <a:rPr lang="en-IN" dirty="0"/>
              <a:t>The number of rows is based on the page content</a:t>
            </a:r>
          </a:p>
          <a:p>
            <a:pPr lvl="1"/>
            <a:r>
              <a:rPr lang="en-IN" dirty="0"/>
              <a:t>The number of columns is based on the number that provides the most flexibility in laying out the page content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781058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001000" cy="761999"/>
          </a:xfrm>
        </p:spPr>
        <p:txBody>
          <a:bodyPr/>
          <a:lstStyle/>
          <a:p>
            <a:r>
              <a:rPr lang="en-IN" dirty="0"/>
              <a:t>Overview of Grid-Based Layouts (continued 1)</a:t>
            </a:r>
          </a:p>
        </p:txBody>
      </p:sp>
      <p:pic>
        <p:nvPicPr>
          <p:cNvPr id="6" name="Content Placeholder 5" descr="This figure explains a page grid.&#10;The figure consists of a 12 x 8 rectangular box. The rectangular box consists of seven equally spaced double-dotted lines positioned horizontally and eleven equally spaced double-dotted lines positioned vertically that cut through all the rows. A rectangular box labeled “grid columns” is positioned at the top of the figure. An arrow originating from this box points to the width of the first row of the main rectangular box. A rectangular box labeled “grid rows” is positioned to the left of the figure. An arrow originating from this box points to length of the main box. A rectangular box labeled “space between rows” is positioned on the second column of the second row. An arrow originating from this box points to the space within the double-dotted line of the first row. A rectangular box labeled “space between columns” is positioned on the second column of the seventh row. An arrow originating from this box points to the space within the double-dotted line of the first column.&#10;" title="Page gri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921" y="1309687"/>
            <a:ext cx="7115757"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786415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1"/>
            <a:ext cx="8001000" cy="761999"/>
          </a:xfrm>
        </p:spPr>
        <p:txBody>
          <a:bodyPr/>
          <a:lstStyle/>
          <a:p>
            <a:r>
              <a:rPr lang="en-IN" dirty="0"/>
              <a:t>Overview of Grid-Based Layouts (continued 2)</a:t>
            </a:r>
          </a:p>
        </p:txBody>
      </p:sp>
      <p:sp>
        <p:nvSpPr>
          <p:cNvPr id="3" name="Content Placeholder 2"/>
          <p:cNvSpPr>
            <a:spLocks noGrp="1"/>
          </p:cNvSpPr>
          <p:nvPr>
            <p:ph idx="1"/>
          </p:nvPr>
        </p:nvSpPr>
        <p:spPr/>
        <p:txBody>
          <a:bodyPr/>
          <a:lstStyle/>
          <a:p>
            <a:r>
              <a:rPr lang="en-IN" dirty="0"/>
              <a:t>Advantages of using a grid:</a:t>
            </a:r>
          </a:p>
          <a:p>
            <a:pPr lvl="1"/>
            <a:r>
              <a:rPr lang="en-IN" dirty="0"/>
              <a:t>Grids add order to the presentation of page content</a:t>
            </a:r>
          </a:p>
          <a:p>
            <a:pPr lvl="1"/>
            <a:r>
              <a:rPr lang="en-IN" dirty="0"/>
              <a:t>A consistent logical design gives readers the confidence to find the information they seek</a:t>
            </a:r>
          </a:p>
          <a:p>
            <a:pPr lvl="1"/>
            <a:r>
              <a:rPr lang="en-IN" dirty="0"/>
              <a:t>It is easily accessible for users with disabilities and special needs</a:t>
            </a:r>
          </a:p>
          <a:p>
            <a:pPr lvl="1"/>
            <a:r>
              <a:rPr lang="en-IN" dirty="0"/>
              <a:t>It increases the development speed with a systematic framework for the page layout</a:t>
            </a:r>
          </a:p>
          <a:p>
            <a:pPr lvl="1"/>
            <a:endParaRPr lang="en-IN" sz="3200" dirty="0"/>
          </a:p>
          <a:p>
            <a:pPr lvl="1"/>
            <a:endParaRPr lang="en-IN" sz="3200"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4001998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Fixed and Fluid Grids</a:t>
            </a:r>
          </a:p>
        </p:txBody>
      </p:sp>
      <p:sp>
        <p:nvSpPr>
          <p:cNvPr id="3" name="Content Placeholder 2"/>
          <p:cNvSpPr>
            <a:spLocks noGrp="1"/>
          </p:cNvSpPr>
          <p:nvPr>
            <p:ph idx="1"/>
          </p:nvPr>
        </p:nvSpPr>
        <p:spPr/>
        <p:txBody>
          <a:bodyPr/>
          <a:lstStyle/>
          <a:p>
            <a:r>
              <a:rPr lang="en-IN" b="1" dirty="0"/>
              <a:t>Fixed grids</a:t>
            </a:r>
            <a:r>
              <a:rPr lang="en-IN" dirty="0"/>
              <a:t> – Every column has a fixed position</a:t>
            </a:r>
          </a:p>
          <a:p>
            <a:pPr lvl="1"/>
            <a:r>
              <a:rPr lang="en-US" dirty="0"/>
              <a:t>Widths of the columns and margins are specified in pixels</a:t>
            </a:r>
          </a:p>
          <a:p>
            <a:r>
              <a:rPr lang="en-IN" b="1" dirty="0"/>
              <a:t>Fluid grids</a:t>
            </a:r>
            <a:r>
              <a:rPr lang="en-IN" dirty="0"/>
              <a:t> – Provides more support across different devices with different screen sizes.</a:t>
            </a:r>
          </a:p>
          <a:p>
            <a:pPr lvl="1"/>
            <a:r>
              <a:rPr lang="en-IN" dirty="0"/>
              <a:t>Column width is expressed in percentages </a:t>
            </a:r>
          </a:p>
          <a:p>
            <a:pPr marL="0" indent="0">
              <a:buNone/>
            </a:pPr>
            <a:endParaRPr lang="en-IN"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836587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CSS Frameworks</a:t>
            </a:r>
          </a:p>
        </p:txBody>
      </p:sp>
      <p:sp>
        <p:nvSpPr>
          <p:cNvPr id="3" name="Content Placeholder 2"/>
          <p:cNvSpPr>
            <a:spLocks noGrp="1"/>
          </p:cNvSpPr>
          <p:nvPr>
            <p:ph idx="1"/>
          </p:nvPr>
        </p:nvSpPr>
        <p:spPr>
          <a:xfrm>
            <a:off x="457200" y="1219200"/>
            <a:ext cx="8305800" cy="5181600"/>
          </a:xfrm>
        </p:spPr>
        <p:txBody>
          <a:bodyPr/>
          <a:lstStyle/>
          <a:p>
            <a:r>
              <a:rPr lang="en-IN" dirty="0"/>
              <a:t>A </a:t>
            </a:r>
            <a:r>
              <a:rPr lang="en-IN" b="1" dirty="0"/>
              <a:t>framework</a:t>
            </a:r>
            <a:r>
              <a:rPr lang="en-IN" dirty="0"/>
              <a:t> is a software package that provides a library of tools to design a website</a:t>
            </a:r>
          </a:p>
          <a:p>
            <a:pPr lvl="1"/>
            <a:r>
              <a:rPr lang="en-IN" dirty="0"/>
              <a:t>Includes style sheets for grid layouts and built-in scripts to provide support for a variety of browsers and devices</a:t>
            </a:r>
          </a:p>
          <a:p>
            <a:r>
              <a:rPr lang="en-IN" dirty="0"/>
              <a:t>Some popular CSS frameworks include</a:t>
            </a:r>
          </a:p>
          <a:p>
            <a:pPr lvl="1"/>
            <a:r>
              <a:rPr lang="en-IN" sz="2600" b="1" dirty="0"/>
              <a:t>Bootstrap</a:t>
            </a:r>
            <a:endParaRPr lang="en-IN" sz="2600" dirty="0"/>
          </a:p>
          <a:p>
            <a:pPr lvl="1"/>
            <a:r>
              <a:rPr lang="en-IN" sz="2600" b="1" dirty="0"/>
              <a:t>YAML4</a:t>
            </a:r>
          </a:p>
          <a:p>
            <a:pPr lvl="1"/>
            <a:r>
              <a:rPr lang="en-IN" sz="2600" b="1" dirty="0"/>
              <a:t>960 Grid System</a:t>
            </a:r>
          </a:p>
          <a:p>
            <a:pPr lvl="1"/>
            <a:r>
              <a:rPr lang="en-IN" sz="2600" b="1" dirty="0"/>
              <a:t>Foundation 3</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099093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Setting up a Grid</a:t>
            </a:r>
          </a:p>
        </p:txBody>
      </p:sp>
      <p:sp>
        <p:nvSpPr>
          <p:cNvPr id="3" name="Content Placeholder 2"/>
          <p:cNvSpPr>
            <a:spLocks noGrp="1"/>
          </p:cNvSpPr>
          <p:nvPr>
            <p:ph idx="1"/>
          </p:nvPr>
        </p:nvSpPr>
        <p:spPr/>
        <p:txBody>
          <a:bodyPr/>
          <a:lstStyle/>
          <a:p>
            <a:r>
              <a:rPr lang="en-IN" dirty="0"/>
              <a:t>A grid layout is based on rows of floating elements</a:t>
            </a:r>
          </a:p>
          <a:p>
            <a:r>
              <a:rPr lang="en-IN" dirty="0"/>
              <a:t>Each floating element constitutes a column</a:t>
            </a:r>
          </a:p>
          <a:p>
            <a:r>
              <a:rPr lang="en-IN" dirty="0"/>
              <a:t>The set of elements floating side-by-side establishes a row</a:t>
            </a:r>
          </a:p>
          <a:p>
            <a:r>
              <a:rPr lang="en-IN" dirty="0"/>
              <a:t>Many grid layouts use the </a:t>
            </a:r>
            <a:r>
              <a:rPr lang="en-IN" sz="2600" dirty="0">
                <a:latin typeface="Courier New" panose="02070309020205020404" pitchFamily="49" charset="0"/>
                <a:cs typeface="Courier New" panose="02070309020205020404" pitchFamily="49" charset="0"/>
              </a:rPr>
              <a:t>div</a:t>
            </a:r>
            <a:r>
              <a:rPr lang="en-IN" dirty="0"/>
              <a:t> (or division) element to mark distinct rows and columns of the grid</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670486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Setting up a Grid (continued 1)</a:t>
            </a:r>
          </a:p>
        </p:txBody>
      </p:sp>
      <p:sp>
        <p:nvSpPr>
          <p:cNvPr id="3" name="Content Placeholder 2"/>
          <p:cNvSpPr>
            <a:spLocks noGrp="1"/>
          </p:cNvSpPr>
          <p:nvPr>
            <p:ph idx="1"/>
          </p:nvPr>
        </p:nvSpPr>
        <p:spPr/>
        <p:txBody>
          <a:bodyPr/>
          <a:lstStyle/>
          <a:p>
            <a:r>
              <a:rPr lang="en-IN" dirty="0"/>
              <a:t>This is an example of a simple grid consisting of a single row with two columns:</a:t>
            </a:r>
          </a:p>
          <a:p>
            <a:pPr marL="914400" lvl="2" indent="0">
              <a:buNone/>
            </a:pPr>
            <a:r>
              <a:rPr lang="en-IN" sz="2600" dirty="0">
                <a:latin typeface="Courier New" panose="02070309020205020404" pitchFamily="49" charset="0"/>
                <a:cs typeface="Courier New" panose="02070309020205020404" pitchFamily="49" charset="0"/>
              </a:rPr>
              <a:t>&lt;div class=“row”&gt;</a:t>
            </a:r>
          </a:p>
          <a:p>
            <a:pPr marL="914400" lvl="2" indent="0">
              <a:buNone/>
            </a:pPr>
            <a:r>
              <a:rPr lang="en-IN" sz="2600" dirty="0">
                <a:latin typeface="Courier New" panose="02070309020205020404" pitchFamily="49" charset="0"/>
                <a:cs typeface="Courier New" panose="02070309020205020404" pitchFamily="49" charset="0"/>
              </a:rPr>
              <a:t>	&lt;div class=“column1”&gt;&lt;/div&gt;</a:t>
            </a:r>
          </a:p>
          <a:p>
            <a:pPr marL="914400" lvl="2" indent="0">
              <a:buNone/>
            </a:pPr>
            <a:r>
              <a:rPr lang="en-IN" sz="2600" dirty="0">
                <a:latin typeface="Courier New" panose="02070309020205020404" pitchFamily="49" charset="0"/>
                <a:cs typeface="Courier New" panose="02070309020205020404" pitchFamily="49" charset="0"/>
              </a:rPr>
              <a:t>	&lt;div class=“column2”&gt;&lt;/div&gt;</a:t>
            </a:r>
          </a:p>
          <a:p>
            <a:pPr marL="914400" lvl="2" indent="0">
              <a:buNone/>
            </a:pPr>
            <a:r>
              <a:rPr lang="en-IN" sz="2600" dirty="0">
                <a:latin typeface="Courier New" panose="02070309020205020404" pitchFamily="49" charset="0"/>
                <a:cs typeface="Courier New" panose="02070309020205020404" pitchFamily="49" charset="0"/>
              </a:rPr>
              <a:t>&lt;/div&gt;</a:t>
            </a:r>
            <a:endParaRPr lang="en-IN" dirty="0">
              <a:latin typeface="+mj-lt"/>
              <a:cs typeface="Courier New" panose="02070309020205020404" pitchFamily="49" charset="0"/>
            </a:endParaRPr>
          </a:p>
          <a:p>
            <a:pPr marL="344488" lvl="2" indent="0">
              <a:buNone/>
            </a:pPr>
            <a:r>
              <a:rPr lang="en-IN" sz="3200" dirty="0">
                <a:cs typeface="Courier New" panose="02070309020205020404" pitchFamily="49" charset="0"/>
              </a:rPr>
              <a:t>The page content is placed within the </a:t>
            </a:r>
            <a:r>
              <a:rPr lang="en-IN" sz="2600" dirty="0">
                <a:latin typeface="Courier New" panose="02070309020205020404" pitchFamily="49" charset="0"/>
                <a:cs typeface="Courier New" panose="02070309020205020404" pitchFamily="49" charset="0"/>
              </a:rPr>
              <a:t>div</a:t>
            </a:r>
            <a:r>
              <a:rPr lang="en-IN" sz="3200" dirty="0">
                <a:cs typeface="Courier New" panose="02070309020205020404" pitchFamily="49" charset="0"/>
              </a:rPr>
              <a:t> elements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598712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Setting up a Grid (continued 2)</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8" name="Picture 7" descr="This figure explains a proposed grid layout for the About Pandaisia Chocolates.&#10;The figure consists of a big rectangular box consisting of three rows. The first row is a rectangular box that reads “About Pandaisia Chocolates”. A smaller rectangular box labeled “first row” is positioned on the left side of the figure. An arrow originating from this box points to the first row of the main box.&#10;The second row is a rectangular box that consists of two columns. The first column is divided into two sections. The first section labeled “Our Company” is positioned on the left side below the first row. The second section labeled “About Chocolate” is positioned below the first section of the first column. This second section is further divided into 2 x 2 dotted grid. The top-right and top-left rectangles of this grid are labeled “Enjoying Chocolate” and “Healthy Chocolate”, respectively. The bottom-right and bottom-left rectangles of the grid are labeled “Single-origin and Blends” and “Ethical Produce”, respectively. A rectangular box labeled “2 x 2 grid nested within the first column of the second row” is positioned on the right side of the second section. An arrow originating from this box points to the second section of the first column.&#10;The second column of the second row reads “FAQ”.&#10;A rectangular box labeled “second row” is positioned below the first rectangular box. An arrow originating from the third rectangular box points to the second row of the main box.&#10;A rectangular box labeled “first column” is positioned below the main box to the left. An arrow originating from the fourth rectangular box points to the first column of the second row.&#10;A rectangular box labeled “second column” is positioned below the main box to the right. An arrow originating from the fifth rectangular box points to the second column of the second row.&#10;The third row is a rectangular box that reads “Pandaisia Chocolates © 2017 All Rights Reserved”. A rectangular box labeled “third row” is positioned below the third rectangular box. An arrow originating from the sixth rectangular box points to the third row of the main box.&#10;" title="Figure 3-32 Proposed grid layout for the About Pandaisia Chocolates page"/>
          <p:cNvPicPr>
            <a:picLocks noChangeAspect="1"/>
          </p:cNvPicPr>
          <p:nvPr/>
        </p:nvPicPr>
        <p:blipFill>
          <a:blip r:embed="rId3"/>
          <a:stretch>
            <a:fillRect/>
          </a:stretch>
        </p:blipFill>
        <p:spPr>
          <a:xfrm>
            <a:off x="1511741" y="1371600"/>
            <a:ext cx="6196718" cy="4857750"/>
          </a:xfrm>
          <a:prstGeom prst="rect">
            <a:avLst/>
          </a:prstGeom>
        </p:spPr>
      </p:pic>
    </p:spTree>
    <p:extLst>
      <p:ext uri="{BB962C8B-B14F-4D97-AF65-F5344CB8AC3E}">
        <p14:creationId xmlns:p14="http://schemas.microsoft.com/office/powerpoint/2010/main" val="2070356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Setting up a Grid (continued 3)</a:t>
            </a:r>
          </a:p>
        </p:txBody>
      </p:sp>
      <p:sp>
        <p:nvSpPr>
          <p:cNvPr id="3" name="Content Placeholder 2"/>
          <p:cNvSpPr>
            <a:spLocks noGrp="1"/>
          </p:cNvSpPr>
          <p:nvPr>
            <p:ph idx="1"/>
          </p:nvPr>
        </p:nvSpPr>
        <p:spPr/>
        <p:txBody>
          <a:bodyPr/>
          <a:lstStyle/>
          <a:p>
            <a:r>
              <a:rPr lang="en-IN" dirty="0"/>
              <a:t>The code for the grid layout for the </a:t>
            </a:r>
            <a:r>
              <a:rPr lang="en-IN" dirty="0" err="1"/>
              <a:t>Pandaisia</a:t>
            </a:r>
            <a:r>
              <a:rPr lang="en-IN" dirty="0"/>
              <a:t> Chocolates website is as follows: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39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6" name="Picture 5" descr="This figure explains the code for div elements in the About Pandaisia Chocolates page.&#10;The first line of the code reads “&lt;/header&gt;”. The second line of the code reads “&lt;div class=”row”&gt;” and the third line of the code reads “&lt;/div&gt;”. A rectangular box labeled “first row” is positioned on the left side of the figure. An arrow originating from this box points to the second and third lines of the code.&#10;The fourth line of the code reads “&lt;div class=”row”&gt;”. The fifth line of the code reads “&lt;div class=”col-2-3”&gt;”. A rectangular box labeled “first column” is positioned at the right side of the figure. An arrow originating from the second rectangular box points to the fifth line of the code. The sixth line of the code reads “&lt;div class=”row”&gt;”. The seventh line of the code reads “&lt;div class=”col-1-2”&gt;”. The eighth line reads “&lt;/div&gt;”. The ninth line reads “&lt;div class=”col-1-2”&gt;”. The tenth line reads “&lt;/div&gt;”.&#10;Lines six to ten are repeated, ending at the sixteenth line. A rectangular box labeled “2 x 2 grid nested within the first column of the second row” is positioned below the second rectangular box. An arrow originating from the third rectangular box points to the data from the sixth line to sixteenth line of the code.&#10;The seventeenth line reads “&lt;/div&gt;”. The eighteenth line reads “&lt;div class=”1-3”&gt;”. The nineteenth and twentieth lines read “&lt;/div&gt;”. A rectangular box labeled “second column” is positioned below the third rectangular box. An arrow originating from the fourth rectangular box points to the eighteenth line of the code. A rectangular box labeled “second row” is positioned below the first rectangular box. An arrow originating from the fifth rectangular box points to the data from the fourth line to the twentieth line of the code.&#10;The twenty first line reads “&lt;div class=”row”&gt;” and the twenty second line reads “&lt;/div&gt;”. A rectangular box labeled “third row” is positioned below the fifth rectangular box. An arrow originating from the sixth rectangular box points to the twenty first and twenty second lines of the code.&#10;" title="Figure 3-33 div elements in the About Pandaisia Chocolates page"/>
          <p:cNvPicPr>
            <a:picLocks noChangeAspect="1"/>
          </p:cNvPicPr>
          <p:nvPr/>
        </p:nvPicPr>
        <p:blipFill>
          <a:blip r:embed="rId3"/>
          <a:stretch>
            <a:fillRect/>
          </a:stretch>
        </p:blipFill>
        <p:spPr>
          <a:xfrm>
            <a:off x="1594846" y="2286000"/>
            <a:ext cx="5039907" cy="4114800"/>
          </a:xfrm>
          <a:prstGeom prst="rect">
            <a:avLst/>
          </a:prstGeom>
        </p:spPr>
      </p:pic>
    </p:spTree>
    <p:extLst>
      <p:ext uri="{BB962C8B-B14F-4D97-AF65-F5344CB8AC3E}">
        <p14:creationId xmlns:p14="http://schemas.microsoft.com/office/powerpoint/2010/main" val="185765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108742"/>
            <a:ext cx="8305800" cy="944563"/>
          </a:xfrm>
        </p:spPr>
        <p:txBody>
          <a:bodyPr/>
          <a:lstStyle/>
          <a:p>
            <a:r>
              <a:rPr lang="en-IN" dirty="0"/>
              <a:t>Page Layout with Floating Elements</a:t>
            </a:r>
          </a:p>
        </p:txBody>
      </p:sp>
      <p:pic>
        <p:nvPicPr>
          <p:cNvPr id="6" name="Content Placeholder 5" descr="This figure explains a page layout with floating elements.&#10;The figure consists of three sections and an image with borders on either side of the figures. The first section, the topmost section in the figure, is a horizontal rectangle that reads “Pandaisia Chocolates”. The address of the company, “414 Tree Lane Essex, VT 05452”, is positioned at the bottom-left corner of this first section. A rectangular box labeled “Page body is horizontally centered within the browser window” is positioned on top of the first section at the center of the figure. An arrow originating from this box points to the first section of the figure.&#10;A header with five menu options labeled “Home”, “Online Store”, “My account”, “Specials”, and “Contact Us” is positioned at the bottom of the first section. A rectangular box labeled “Horizontal list items are floated into separate columns” is positioned to the right side of the figure. An arrow originating from this box points to the header at the bottom of the first section.&#10;The second section is a vertical rectangle that contains text, positioned to the left in the figure, describing Pandaisia Chocolates. An image of chocolates is positioned to the right of this text. A rectangular box labeled “Left and right sections are floated into separate columns” is positioned below the second rectangular box. An arrow originating from the third rectangular box splits and points to the text and the image in the second section of the figure.&#10;The third section is a horizontal rectangle that contains four columns consisting of a list each. The four columns are: The Store, Products, Services, and Location and Hours. A rectangular box labeled “The contents of the page footer are floated into separate columns” is positioned below the third section and at the center of the figure. An arrow originating from this box splits and points to the four columns of list.&#10;" title="Page Layout with Floating Eleme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1160" y="1219200"/>
            <a:ext cx="4917879"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a:t>
            </a:fld>
            <a:endParaRPr lang="en-US" dirty="0"/>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691093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Designing the Grid Rows</a:t>
            </a:r>
          </a:p>
        </p:txBody>
      </p:sp>
      <p:sp>
        <p:nvSpPr>
          <p:cNvPr id="3" name="Content Placeholder 2"/>
          <p:cNvSpPr>
            <a:spLocks noGrp="1"/>
          </p:cNvSpPr>
          <p:nvPr>
            <p:ph idx="1"/>
          </p:nvPr>
        </p:nvSpPr>
        <p:spPr/>
        <p:txBody>
          <a:bodyPr/>
          <a:lstStyle/>
          <a:p>
            <a:r>
              <a:rPr lang="en-IN" dirty="0"/>
              <a:t>Grid rows contain floating columns</a:t>
            </a:r>
          </a:p>
          <a:p>
            <a:r>
              <a:rPr lang="en-IN" dirty="0"/>
              <a:t>Since a grid row starts a new line within a page, it should only be displayed when both margins are clear of previously floated columns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6" name="Picture 5" descr="This figure explains how to create styles for row div elements.&#10;The first line of the code reads “/* Grid Rows Styles */”. The second line of the code reads “div.row {”. The third line of the code reads “clear: both;”. A rectangular box labeled “displays the row only when both margins are clear of previously-floated columns” is positioned on the right side of the figure. An arrow originating from this box points to the third line of the code. The fourth line reads “}”.&#10;The fifth line of the code reads “div.row::after {”. The sixth line of the code reads “clear: both;”. The seventh line of the code reads ‘content: “”;’. The eighth line of the code reads “display: table;”. A rectangular box labeled “automatically expands the row to cover floating columns” is positioned below the first rectangular box. An arrow originating from the second rectangular box points to the seventh, eighth, and ninth lines of the code. The tenth line reads “}”.&#10;" title="Figure 3-34 Styles for row div elements"/>
          <p:cNvPicPr>
            <a:picLocks noChangeAspect="1"/>
          </p:cNvPicPr>
          <p:nvPr/>
        </p:nvPicPr>
        <p:blipFill>
          <a:blip r:embed="rId3"/>
          <a:stretch>
            <a:fillRect/>
          </a:stretch>
        </p:blipFill>
        <p:spPr>
          <a:xfrm>
            <a:off x="449857" y="3744121"/>
            <a:ext cx="7329886" cy="2662237"/>
          </a:xfrm>
          <a:prstGeom prst="rect">
            <a:avLst/>
          </a:prstGeom>
        </p:spPr>
      </p:pic>
    </p:spTree>
    <p:extLst>
      <p:ext uri="{BB962C8B-B14F-4D97-AF65-F5344CB8AC3E}">
        <p14:creationId xmlns:p14="http://schemas.microsoft.com/office/powerpoint/2010/main" val="2782460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Designing the Grid Columns</a:t>
            </a:r>
          </a:p>
        </p:txBody>
      </p:sp>
      <p:sp>
        <p:nvSpPr>
          <p:cNvPr id="3" name="Content Placeholder 2"/>
          <p:cNvSpPr>
            <a:spLocks noGrp="1"/>
          </p:cNvSpPr>
          <p:nvPr>
            <p:ph idx="1"/>
          </p:nvPr>
        </p:nvSpPr>
        <p:spPr/>
        <p:txBody>
          <a:bodyPr/>
          <a:lstStyle/>
          <a:p>
            <a:r>
              <a:rPr lang="en-IN" dirty="0"/>
              <a:t>Every grid column needs to be floated within its row</a:t>
            </a:r>
          </a:p>
          <a:p>
            <a:r>
              <a:rPr lang="en-IN" dirty="0"/>
              <a:t>Grid columns are placed within a </a:t>
            </a:r>
            <a:r>
              <a:rPr lang="en-IN" sz="2600" dirty="0">
                <a:latin typeface="Courier New" panose="02070309020205020404" pitchFamily="49" charset="0"/>
                <a:cs typeface="Courier New" panose="02070309020205020404" pitchFamily="49" charset="0"/>
              </a:rPr>
              <a:t>div</a:t>
            </a:r>
            <a:r>
              <a:rPr lang="en-IN" dirty="0"/>
              <a:t> element having the general class name</a:t>
            </a:r>
          </a:p>
          <a:p>
            <a:pPr marL="914400" lvl="2" indent="0">
              <a:buNone/>
            </a:pPr>
            <a:r>
              <a:rPr lang="en-IN" sz="2600" dirty="0">
                <a:latin typeface="Courier New" panose="02070309020205020404" pitchFamily="49" charset="0"/>
                <a:cs typeface="Courier New" panose="02070309020205020404" pitchFamily="49" charset="0"/>
              </a:rPr>
              <a:t>class=“col-</a:t>
            </a:r>
            <a:r>
              <a:rPr lang="en-IN" sz="2600" i="1" dirty="0">
                <a:latin typeface="Courier New" panose="02070309020205020404" pitchFamily="49" charset="0"/>
                <a:cs typeface="Courier New" panose="02070309020205020404" pitchFamily="49" charset="0"/>
              </a:rPr>
              <a:t>numerator</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denominator</a:t>
            </a:r>
            <a:r>
              <a:rPr lang="en-IN" sz="2600" dirty="0">
                <a:latin typeface="Courier New" panose="02070309020205020404" pitchFamily="49" charset="0"/>
                <a:cs typeface="Courier New" panose="02070309020205020404" pitchFamily="49" charset="0"/>
              </a:rPr>
              <a:t>”</a:t>
            </a:r>
          </a:p>
          <a:p>
            <a:pPr marL="344488"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numerator</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denominator</a:t>
            </a:r>
            <a:r>
              <a:rPr lang="en-IN" sz="3200" i="1" dirty="0">
                <a:latin typeface="Courier New" panose="02070309020205020404" pitchFamily="49" charset="0"/>
                <a:cs typeface="Courier New" panose="02070309020205020404" pitchFamily="49" charset="0"/>
              </a:rPr>
              <a:t> </a:t>
            </a:r>
            <a:r>
              <a:rPr lang="en-IN" sz="3200" dirty="0">
                <a:cs typeface="Courier New" panose="02070309020205020404" pitchFamily="49" charset="0"/>
              </a:rPr>
              <a:t>provides the fractional width of the column</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561420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924800" cy="761999"/>
          </a:xfrm>
        </p:spPr>
        <p:txBody>
          <a:bodyPr/>
          <a:lstStyle/>
          <a:p>
            <a:r>
              <a:rPr lang="en-IN" dirty="0"/>
              <a:t>Designing the Grid Columns (continued)</a:t>
            </a:r>
          </a:p>
        </p:txBody>
      </p:sp>
      <p:pic>
        <p:nvPicPr>
          <p:cNvPr id="6" name="Content Placeholder 5" descr="This figure explains how to set column widths.&#10;The first line of the code reads ‘div[class^=”col-“] {‘.The second line of the code reads “float: left;”. The third line of the code reads “}”. The fourth line reads of the code  reads “div.col-1-1 {width: 100%;}”. A rectangular box labeled “full width column” is positioned on the left side of the figure. An arrow originating from this box points to the fourth line of the code.&#10;The fifth line of the code reads “div.col-1-2 {width: 50%;}”. A rectangular box labeled “half width column” is positioned below the first rectangular box. An arrow originating from the second rectangular box points to the fifth line of the code.&#10;The sixth line of the code reads “div.col-1-3 {width: 33.33%;}” and the seventh line of the code reads “div.col-2-3 {width: 66.67%;}”. A rectangular box labeled “one-third and two-thirds width columns” is positioned on the right side of the figure. An arrow originating from this box points to the sixth and seventh lines of the code.&#10;The eighth line of the code reads “div.col-1-4 {width: 25%;}” and the ninth line of the code reads “div.col-3-4 {width: 75%;}”. A rectangular box labeled “one-fourth and three-fourths width columns” is positioned below the third rectangular box. An arrow originating from the third rectangular box points to the eighth and ninth lines of the code.&#10;" title="Figure 3-36 Setting the column width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86820"/>
            <a:ext cx="8305800" cy="297172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64101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Adding the Page Content</a:t>
            </a:r>
          </a:p>
        </p:txBody>
      </p:sp>
      <p:pic>
        <p:nvPicPr>
          <p:cNvPr id="6" name="Content Placeholder 5" descr="This figure explains how to add content to a webpage.&#10;The first line of the code reads ‘&lt;div class=”row”&gt;’. The second line of the code reads “&lt;h2&gt;About Chocolates&lt;/h2&gt;”. A rectangular box labeled “row heading” is positioned on the left side of the figure. An arrow originating from this box points to the second line of the code.&#10;The third line of the code reads ‘&lt;div class=”col-1-2”&gt;’. The fourth line of the code reads “&lt;h3&gt;Enjoying Chocolates&lt;/h3&gt;” and lines five to ten consist of a paragraph placed within “&lt;p&gt;&lt;/p&gt;” tags. A rectangular box labeled “content about chocolate pasted into the first nested column” is positioned below the first rectangular box. An arrow originating from the second rectangular box points to the data from the fourth line to the tenth line of the code.&#10;The eleventh line reads “&lt;/div”. The rest of the code describes nested column widths.&#10;" title="Adding content about chocolat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1345" y="1219200"/>
            <a:ext cx="7497510"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885875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Outlining a Grid</a:t>
            </a:r>
          </a:p>
        </p:txBody>
      </p:sp>
      <p:sp>
        <p:nvSpPr>
          <p:cNvPr id="3" name="Content Placeholder 2"/>
          <p:cNvSpPr>
            <a:spLocks noGrp="1"/>
          </p:cNvSpPr>
          <p:nvPr>
            <p:ph idx="1"/>
          </p:nvPr>
        </p:nvSpPr>
        <p:spPr/>
        <p:txBody>
          <a:bodyPr/>
          <a:lstStyle/>
          <a:p>
            <a:r>
              <a:rPr lang="en-IN" dirty="0"/>
              <a:t>Outlines – Lines drawn around an element, enclosing the element content, padding, and border spaces</a:t>
            </a:r>
          </a:p>
          <a:p>
            <a:pPr lvl="1"/>
            <a:r>
              <a:rPr lang="en-IN" sz="2600" dirty="0">
                <a:latin typeface="Courier New" panose="02070309020205020404" pitchFamily="49" charset="0"/>
                <a:cs typeface="Courier New" panose="02070309020205020404" pitchFamily="49" charset="0"/>
              </a:rPr>
              <a:t>Outline-width: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r>
              <a:rPr lang="en-IN" dirty="0"/>
              <a:t> – Specifies the width of a line. </a:t>
            </a:r>
          </a:p>
          <a:p>
            <a:pPr lvl="2"/>
            <a:r>
              <a:rPr lang="en-IN" dirty="0"/>
              <a:t>Properties of </a:t>
            </a:r>
            <a:r>
              <a:rPr lang="en-IN" i="1" dirty="0">
                <a:latin typeface="Courier New" panose="02070309020205020404" pitchFamily="49" charset="0"/>
                <a:cs typeface="Courier New" panose="02070309020205020404" pitchFamily="49" charset="0"/>
              </a:rPr>
              <a:t>value</a:t>
            </a:r>
            <a:r>
              <a:rPr lang="en-IN" dirty="0"/>
              <a:t> are: </a:t>
            </a:r>
            <a:r>
              <a:rPr lang="en-IN" dirty="0">
                <a:latin typeface="Courier New" panose="02070309020205020404" pitchFamily="49" charset="0"/>
                <a:cs typeface="Courier New" panose="02070309020205020404" pitchFamily="49" charset="0"/>
              </a:rPr>
              <a:t>thin, medium, </a:t>
            </a:r>
            <a:r>
              <a:rPr lang="en-IN" dirty="0"/>
              <a:t>or </a:t>
            </a:r>
            <a:r>
              <a:rPr lang="en-IN" dirty="0">
                <a:latin typeface="Courier New" panose="02070309020205020404" pitchFamily="49" charset="0"/>
                <a:cs typeface="Courier New" panose="02070309020205020404" pitchFamily="49" charset="0"/>
              </a:rPr>
              <a:t>thick</a:t>
            </a:r>
          </a:p>
          <a:p>
            <a:pPr lvl="1"/>
            <a:r>
              <a:rPr lang="en-IN" sz="2600" dirty="0">
                <a:latin typeface="Courier New" panose="02070309020205020404" pitchFamily="49" charset="0"/>
                <a:cs typeface="Courier New" panose="02070309020205020404" pitchFamily="49" charset="0"/>
              </a:rPr>
              <a:t>Outline-</a:t>
            </a:r>
            <a:r>
              <a:rPr lang="en-IN" sz="2600" dirty="0" err="1">
                <a:latin typeface="Courier New" panose="02070309020205020404" pitchFamily="49" charset="0"/>
                <a:cs typeface="Courier New" panose="02070309020205020404" pitchFamily="49" charset="0"/>
              </a:rPr>
              <a:t>color</a:t>
            </a:r>
            <a:r>
              <a:rPr lang="en-IN" sz="2600" dirty="0">
                <a:latin typeface="Courier New" panose="02070309020205020404" pitchFamily="49" charset="0"/>
                <a:cs typeface="Courier New" panose="02070309020205020404" pitchFamily="49" charset="0"/>
              </a:rPr>
              <a:t>: </a:t>
            </a:r>
            <a:r>
              <a:rPr lang="en-IN" sz="2600" i="1" dirty="0" err="1">
                <a:latin typeface="Courier New" panose="02070309020205020404" pitchFamily="49" charset="0"/>
                <a:cs typeface="Courier New" panose="02070309020205020404" pitchFamily="49" charset="0"/>
              </a:rPr>
              <a:t>color</a:t>
            </a:r>
            <a:r>
              <a:rPr lang="en-IN" sz="2600" dirty="0">
                <a:latin typeface="Courier New" panose="02070309020205020404" pitchFamily="49" charset="0"/>
                <a:cs typeface="Courier New" panose="02070309020205020404" pitchFamily="49" charset="0"/>
              </a:rPr>
              <a:t>; </a:t>
            </a:r>
            <a:r>
              <a:rPr lang="en-IN" dirty="0"/>
              <a:t>– Specifies the </a:t>
            </a:r>
            <a:r>
              <a:rPr lang="en-IN" dirty="0" err="1"/>
              <a:t>color</a:t>
            </a:r>
            <a:r>
              <a:rPr lang="en-IN" dirty="0"/>
              <a:t> of a line. </a:t>
            </a:r>
          </a:p>
          <a:p>
            <a:pPr lvl="2"/>
            <a:r>
              <a:rPr lang="en-IN" dirty="0"/>
              <a:t>Properties of </a:t>
            </a:r>
            <a:r>
              <a:rPr lang="en-IN" i="1" dirty="0" err="1">
                <a:latin typeface="Courier New" panose="02070309020205020404" pitchFamily="49" charset="0"/>
                <a:cs typeface="Courier New" panose="02070309020205020404" pitchFamily="49" charset="0"/>
              </a:rPr>
              <a:t>color</a:t>
            </a:r>
            <a:r>
              <a:rPr lang="en-IN" dirty="0"/>
              <a:t> are: CSS </a:t>
            </a:r>
            <a:r>
              <a:rPr lang="en-IN" dirty="0" err="1"/>
              <a:t>color</a:t>
            </a:r>
            <a:r>
              <a:rPr lang="en-IN" dirty="0"/>
              <a:t> name or value</a:t>
            </a:r>
          </a:p>
          <a:p>
            <a:pPr marL="457200" lvl="1" indent="0">
              <a:buNone/>
            </a:pPr>
            <a:endParaRPr lang="en-IN" dirty="0"/>
          </a:p>
          <a:p>
            <a:pPr lvl="1"/>
            <a:endParaRPr lang="en-IN"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761865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Outlining a Grid (continued)</a:t>
            </a:r>
            <a:endParaRPr lang="en-US" dirty="0"/>
          </a:p>
        </p:txBody>
      </p:sp>
      <p:sp>
        <p:nvSpPr>
          <p:cNvPr id="3" name="Content Placeholder 2"/>
          <p:cNvSpPr>
            <a:spLocks noGrp="1"/>
          </p:cNvSpPr>
          <p:nvPr>
            <p:ph idx="1"/>
          </p:nvPr>
        </p:nvSpPr>
        <p:spPr/>
        <p:txBody>
          <a:bodyPr/>
          <a:lstStyle/>
          <a:p>
            <a:pPr lvl="1"/>
            <a:r>
              <a:rPr lang="en-IN" sz="2600" dirty="0">
                <a:latin typeface="Courier New" panose="02070309020205020404" pitchFamily="49" charset="0"/>
                <a:cs typeface="Courier New" panose="02070309020205020404" pitchFamily="49" charset="0"/>
              </a:rPr>
              <a:t>Outline-style: </a:t>
            </a:r>
            <a:r>
              <a:rPr lang="en-IN" sz="2600" i="1" dirty="0">
                <a:latin typeface="Courier New" panose="02070309020205020404" pitchFamily="49" charset="0"/>
                <a:cs typeface="Courier New" panose="02070309020205020404" pitchFamily="49" charset="0"/>
              </a:rPr>
              <a:t>style</a:t>
            </a:r>
            <a:r>
              <a:rPr lang="en-IN" sz="2600" dirty="0">
                <a:latin typeface="Courier New" panose="02070309020205020404" pitchFamily="49" charset="0"/>
                <a:cs typeface="Courier New" panose="02070309020205020404" pitchFamily="49" charset="0"/>
              </a:rPr>
              <a:t>; </a:t>
            </a:r>
            <a:r>
              <a:rPr lang="en-IN" dirty="0"/>
              <a:t>– Specifies the design of a line</a:t>
            </a:r>
          </a:p>
          <a:p>
            <a:pPr lvl="2"/>
            <a:r>
              <a:rPr lang="en-IN" dirty="0"/>
              <a:t>Properties of </a:t>
            </a:r>
            <a:r>
              <a:rPr lang="en-IN" i="1" dirty="0">
                <a:latin typeface="Courier New" panose="02070309020205020404" pitchFamily="49" charset="0"/>
                <a:cs typeface="Courier New" panose="02070309020205020404" pitchFamily="49" charset="0"/>
              </a:rPr>
              <a:t>style</a:t>
            </a:r>
            <a:r>
              <a:rPr lang="en-IN" dirty="0"/>
              <a:t> are: </a:t>
            </a:r>
            <a:r>
              <a:rPr lang="en-IN" dirty="0">
                <a:latin typeface="Courier New" panose="02070309020205020404" pitchFamily="49" charset="0"/>
                <a:cs typeface="Courier New" panose="02070309020205020404" pitchFamily="49" charset="0"/>
              </a:rPr>
              <a:t>solid, double, dotted, dashed, groove, inset, ridge,</a:t>
            </a:r>
            <a:r>
              <a:rPr lang="en-IN" dirty="0"/>
              <a:t> or </a:t>
            </a:r>
            <a:r>
              <a:rPr lang="en-IN" dirty="0">
                <a:latin typeface="Courier New" panose="02070309020205020404" pitchFamily="49" charset="0"/>
                <a:cs typeface="Courier New" panose="02070309020205020404" pitchFamily="49" charset="0"/>
              </a:rPr>
              <a:t>outset</a:t>
            </a:r>
          </a:p>
          <a:p>
            <a:pPr marL="400050" lvl="2" indent="0">
              <a:buNone/>
            </a:pPr>
            <a:endParaRPr lang="en-IN" dirty="0">
              <a:latin typeface="Courier New" panose="02070309020205020404" pitchFamily="49" charset="0"/>
              <a:cs typeface="Courier New" panose="02070309020205020404" pitchFamily="49" charset="0"/>
            </a:endParaRPr>
          </a:p>
          <a:p>
            <a:pPr marL="0" indent="0">
              <a:buNone/>
            </a:pPr>
            <a:endParaRPr lang="en-US"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012607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Defining a CSS Grid</a:t>
            </a:r>
          </a:p>
        </p:txBody>
      </p:sp>
      <p:sp>
        <p:nvSpPr>
          <p:cNvPr id="3" name="Content Placeholder 2"/>
          <p:cNvSpPr>
            <a:spLocks noGrp="1"/>
          </p:cNvSpPr>
          <p:nvPr>
            <p:ph idx="1"/>
          </p:nvPr>
        </p:nvSpPr>
        <p:spPr>
          <a:xfrm>
            <a:off x="228600" y="1004880"/>
            <a:ext cx="8763000" cy="5367344"/>
          </a:xfrm>
        </p:spPr>
        <p:txBody>
          <a:bodyPr/>
          <a:lstStyle/>
          <a:p>
            <a:r>
              <a:rPr lang="en-IN" dirty="0"/>
              <a:t>To create a grid display without the use of </a:t>
            </a:r>
            <a:r>
              <a:rPr lang="en-IN" sz="2600" dirty="0">
                <a:latin typeface="Courier New" panose="02070309020205020404" pitchFamily="49" charset="0"/>
                <a:cs typeface="Courier New" panose="02070309020205020404" pitchFamily="49" charset="0"/>
              </a:rPr>
              <a:t>div</a:t>
            </a:r>
            <a:r>
              <a:rPr lang="en-IN" dirty="0"/>
              <a:t> elements, use the following grid-based properties:</a:t>
            </a:r>
          </a:p>
          <a:p>
            <a:pPr marL="914400" lvl="2" indent="0">
              <a:buNone/>
            </a:pPr>
            <a:r>
              <a:rPr lang="en-IN" sz="2600" i="1" dirty="0">
                <a:latin typeface="Courier New" panose="02070309020205020404" pitchFamily="49" charset="0"/>
                <a:cs typeface="Courier New" panose="02070309020205020404" pitchFamily="49" charset="0"/>
              </a:rPr>
              <a:t>selector</a:t>
            </a:r>
            <a:r>
              <a:rPr lang="en-IN" sz="2600" dirty="0">
                <a:latin typeface="Courier New" panose="02070309020205020404" pitchFamily="49" charset="0"/>
                <a:cs typeface="Courier New" panose="02070309020205020404" pitchFamily="49" charset="0"/>
              </a:rPr>
              <a:t> {</a:t>
            </a:r>
          </a:p>
          <a:p>
            <a:pPr marL="914400" lvl="2" indent="0">
              <a:buNone/>
            </a:pPr>
            <a:r>
              <a:rPr lang="en-IN" sz="2600" i="1" dirty="0">
                <a:latin typeface="Courier New" panose="02070309020205020404" pitchFamily="49" charset="0"/>
                <a:cs typeface="Courier New" panose="02070309020205020404" pitchFamily="49" charset="0"/>
              </a:rPr>
              <a:t>	</a:t>
            </a:r>
            <a:r>
              <a:rPr lang="en-IN" sz="2600" dirty="0">
                <a:latin typeface="Courier New" panose="02070309020205020404" pitchFamily="49" charset="0"/>
                <a:cs typeface="Courier New" panose="02070309020205020404" pitchFamily="49" charset="0"/>
              </a:rPr>
              <a:t>display: </a:t>
            </a:r>
            <a:r>
              <a:rPr lang="en-IN" sz="2600" i="1" dirty="0">
                <a:latin typeface="Courier New" panose="02070309020205020404" pitchFamily="49" charset="0"/>
                <a:cs typeface="Courier New" panose="02070309020205020404" pitchFamily="49" charset="0"/>
              </a:rPr>
              <a:t>grid</a:t>
            </a:r>
            <a:r>
              <a:rPr lang="en-IN" sz="2600" dirty="0">
                <a:latin typeface="Courier New" panose="02070309020205020404" pitchFamily="49" charset="0"/>
                <a:cs typeface="Courier New" panose="02070309020205020404" pitchFamily="49" charset="0"/>
              </a:rPr>
              <a:t>;</a:t>
            </a:r>
          </a:p>
          <a:p>
            <a:pPr marL="914400" lvl="2" indent="0">
              <a:buNone/>
            </a:pPr>
            <a:r>
              <a:rPr lang="en-IN" sz="2600" i="1" dirty="0">
                <a:latin typeface="Courier New" panose="02070309020205020404" pitchFamily="49" charset="0"/>
                <a:cs typeface="Courier New" panose="02070309020205020404" pitchFamily="49" charset="0"/>
              </a:rPr>
              <a:t>	</a:t>
            </a:r>
            <a:r>
              <a:rPr lang="en-IN" sz="2600" dirty="0">
                <a:latin typeface="Courier New" panose="02070309020205020404" pitchFamily="49" charset="0"/>
                <a:cs typeface="Courier New" panose="02070309020205020404" pitchFamily="49" charset="0"/>
              </a:rPr>
              <a:t>grid-template-rows: </a:t>
            </a:r>
            <a:r>
              <a:rPr lang="en-IN" sz="2600" i="1" dirty="0">
                <a:latin typeface="Courier New" panose="02070309020205020404" pitchFamily="49" charset="0"/>
                <a:cs typeface="Courier New" panose="02070309020205020404" pitchFamily="49" charset="0"/>
              </a:rPr>
              <a:t>track-list</a:t>
            </a:r>
            <a:r>
              <a:rPr lang="en-IN" sz="2600" dirty="0">
                <a:latin typeface="Courier New" panose="02070309020205020404" pitchFamily="49" charset="0"/>
                <a:cs typeface="Courier New" panose="02070309020205020404" pitchFamily="49" charset="0"/>
              </a:rPr>
              <a:t>;</a:t>
            </a:r>
          </a:p>
          <a:p>
            <a:pPr marL="914400" lvl="2" indent="0">
              <a:buNone/>
            </a:pPr>
            <a:r>
              <a:rPr lang="en-IN" sz="2600" i="1" dirty="0">
                <a:latin typeface="Courier New" panose="02070309020205020404" pitchFamily="49" charset="0"/>
                <a:cs typeface="Courier New" panose="02070309020205020404" pitchFamily="49" charset="0"/>
              </a:rPr>
              <a:t>	</a:t>
            </a:r>
            <a:r>
              <a:rPr lang="en-IN" sz="2600" dirty="0">
                <a:latin typeface="Courier New" panose="02070309020205020404" pitchFamily="49" charset="0"/>
                <a:cs typeface="Courier New" panose="02070309020205020404" pitchFamily="49" charset="0"/>
              </a:rPr>
              <a:t>grid-template-columns: </a:t>
            </a:r>
            <a:r>
              <a:rPr lang="en-IN" sz="2600" i="1" dirty="0">
                <a:latin typeface="Courier New" panose="02070309020205020404" pitchFamily="49" charset="0"/>
                <a:cs typeface="Courier New" panose="02070309020205020404" pitchFamily="49" charset="0"/>
              </a:rPr>
              <a:t>track-list</a:t>
            </a:r>
            <a:r>
              <a:rPr lang="en-IN" sz="2600" dirty="0">
                <a:latin typeface="Courier New" panose="02070309020205020404" pitchFamily="49" charset="0"/>
                <a:cs typeface="Courier New" panose="02070309020205020404" pitchFamily="49" charset="0"/>
              </a:rPr>
              <a:t>;</a:t>
            </a:r>
          </a:p>
          <a:p>
            <a:pPr marL="914400" lvl="2" indent="0">
              <a:buNone/>
            </a:pPr>
            <a:r>
              <a:rPr lang="en-IN" sz="2600" dirty="0">
                <a:latin typeface="Courier New" panose="02070309020205020404" pitchFamily="49" charset="0"/>
                <a:cs typeface="Courier New" panose="02070309020205020404" pitchFamily="49" charset="0"/>
              </a:rPr>
              <a:t>}</a:t>
            </a:r>
          </a:p>
          <a:p>
            <a:pPr lvl="2">
              <a:buFont typeface="Courier New" panose="02070309020205020404" pitchFamily="49" charset="0"/>
              <a:buChar char="−"/>
            </a:pPr>
            <a:r>
              <a:rPr lang="en-IN" sz="2600" i="1" dirty="0">
                <a:latin typeface="Courier New" panose="02070309020205020404" pitchFamily="49" charset="0"/>
                <a:cs typeface="Courier New" panose="02070309020205020404" pitchFamily="49" charset="0"/>
              </a:rPr>
              <a:t>grid </a:t>
            </a:r>
            <a:r>
              <a:rPr lang="en-IN" sz="2600" i="1" dirty="0">
                <a:latin typeface="+mj-lt"/>
                <a:cs typeface="Courier New" panose="02070309020205020404" pitchFamily="49" charset="0"/>
              </a:rPr>
              <a:t>–  </a:t>
            </a:r>
            <a:r>
              <a:rPr lang="en-IN" sz="2600" dirty="0">
                <a:latin typeface="+mj-lt"/>
                <a:cs typeface="Courier New" panose="02070309020205020404" pitchFamily="49" charset="0"/>
              </a:rPr>
              <a:t>Selected elements in a grid</a:t>
            </a:r>
          </a:p>
          <a:p>
            <a:pPr lvl="2">
              <a:buFont typeface="Courier New" panose="02070309020205020404" pitchFamily="49" charset="0"/>
              <a:buChar char="−"/>
            </a:pPr>
            <a:r>
              <a:rPr lang="en-IN" sz="2600" i="1" dirty="0">
                <a:latin typeface="Courier New" panose="02070309020205020404" pitchFamily="49" charset="0"/>
                <a:cs typeface="Courier New" panose="02070309020205020404" pitchFamily="49" charset="0"/>
              </a:rPr>
              <a:t>track-list</a:t>
            </a:r>
            <a:r>
              <a:rPr lang="en-IN" sz="2600" i="1" dirty="0">
                <a:cs typeface="Courier New" panose="02070309020205020404" pitchFamily="49" charset="0"/>
              </a:rPr>
              <a:t> –  </a:t>
            </a:r>
            <a:r>
              <a:rPr lang="en-IN" sz="2600" dirty="0">
                <a:cs typeface="Courier New" panose="02070309020205020404" pitchFamily="49" charset="0"/>
              </a:rPr>
              <a:t>Space-separated list of row heights or column widths</a:t>
            </a:r>
            <a:endParaRPr lang="en-IN" sz="2600" i="1"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442126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Defining a CSS Grid (continued)</a:t>
            </a:r>
          </a:p>
        </p:txBody>
      </p:sp>
      <p:sp>
        <p:nvSpPr>
          <p:cNvPr id="3" name="Content Placeholder 2"/>
          <p:cNvSpPr>
            <a:spLocks noGrp="1"/>
          </p:cNvSpPr>
          <p:nvPr>
            <p:ph idx="1"/>
          </p:nvPr>
        </p:nvSpPr>
        <p:spPr/>
        <p:txBody>
          <a:bodyPr/>
          <a:lstStyle/>
          <a:p>
            <a:r>
              <a:rPr lang="en-IN" b="1" dirty="0" err="1"/>
              <a:t>fr</a:t>
            </a:r>
            <a:r>
              <a:rPr lang="en-IN" b="1" dirty="0"/>
              <a:t> unit </a:t>
            </a:r>
            <a:r>
              <a:rPr lang="en-IN" dirty="0"/>
              <a:t>– Represents the fraction of available space left on the grid after all other rows or columns have attained their maximum allowable size</a:t>
            </a:r>
          </a:p>
          <a:p>
            <a:r>
              <a:rPr lang="en-IN" dirty="0"/>
              <a:t>For example, the following style creates four columns with the dimension specified in the style rule:</a:t>
            </a:r>
          </a:p>
          <a:p>
            <a:pPr marL="914400" lvl="2" indent="0">
              <a:buNone/>
            </a:pPr>
            <a:r>
              <a:rPr lang="en-IN" sz="2600" dirty="0">
                <a:latin typeface="Courier New" panose="02070309020205020404" pitchFamily="49" charset="0"/>
                <a:cs typeface="Courier New" panose="02070309020205020404" pitchFamily="49" charset="0"/>
              </a:rPr>
              <a:t>grid-template-columns: 200px 250px 1fr 2fr;</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920181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Assigning Content to Grid Cells</a:t>
            </a:r>
          </a:p>
        </p:txBody>
      </p:sp>
      <p:sp>
        <p:nvSpPr>
          <p:cNvPr id="3" name="Content Placeholder 2"/>
          <p:cNvSpPr>
            <a:spLocks noGrp="1"/>
          </p:cNvSpPr>
          <p:nvPr>
            <p:ph idx="1"/>
          </p:nvPr>
        </p:nvSpPr>
        <p:spPr/>
        <p:txBody>
          <a:bodyPr/>
          <a:lstStyle/>
          <a:p>
            <a:r>
              <a:rPr lang="en-IN" dirty="0"/>
              <a:t>Elements in a CSS grid are placed within a </a:t>
            </a:r>
            <a:r>
              <a:rPr lang="en-IN" b="1" dirty="0"/>
              <a:t>grid cell</a:t>
            </a:r>
            <a:r>
              <a:rPr lang="en-IN" dirty="0"/>
              <a:t> at the intersection of a specified row and column</a:t>
            </a:r>
          </a:p>
          <a:p>
            <a:r>
              <a:rPr lang="en-IN" dirty="0"/>
              <a:t>By default, all of the specified elements are placed in the grid cell located at the intersection of the first row and first column</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619176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077200" cy="761999"/>
          </a:xfrm>
        </p:spPr>
        <p:txBody>
          <a:bodyPr/>
          <a:lstStyle/>
          <a:p>
            <a:r>
              <a:rPr lang="en-IN" dirty="0"/>
              <a:t>Assigning Content to Grid Cells (continued)</a:t>
            </a:r>
          </a:p>
        </p:txBody>
      </p:sp>
      <p:sp>
        <p:nvSpPr>
          <p:cNvPr id="3" name="Content Placeholder 2"/>
          <p:cNvSpPr>
            <a:spLocks noGrp="1"/>
          </p:cNvSpPr>
          <p:nvPr>
            <p:ph idx="1"/>
          </p:nvPr>
        </p:nvSpPr>
        <p:spPr/>
        <p:txBody>
          <a:bodyPr/>
          <a:lstStyle/>
          <a:p>
            <a:r>
              <a:rPr lang="en-IN" dirty="0"/>
              <a:t>To place an element in a different cell, use</a:t>
            </a:r>
          </a:p>
          <a:p>
            <a:pPr marL="914400" lvl="2" indent="0">
              <a:buNone/>
            </a:pPr>
            <a:r>
              <a:rPr lang="en-IN" sz="2600" dirty="0">
                <a:latin typeface="Courier New" panose="02070309020205020404" pitchFamily="49" charset="0"/>
                <a:cs typeface="Courier New" panose="02070309020205020404" pitchFamily="49" charset="0"/>
              </a:rPr>
              <a:t>grid-row-start: </a:t>
            </a:r>
            <a:r>
              <a:rPr lang="en-IN" sz="2600" i="1" dirty="0">
                <a:latin typeface="Courier New" panose="02070309020205020404" pitchFamily="49" charset="0"/>
                <a:cs typeface="Courier New" panose="02070309020205020404" pitchFamily="49" charset="0"/>
              </a:rPr>
              <a:t>integer</a:t>
            </a:r>
            <a:r>
              <a:rPr lang="en-IN" sz="2600" dirty="0">
                <a:latin typeface="Courier New" panose="02070309020205020404" pitchFamily="49" charset="0"/>
                <a:cs typeface="Courier New" panose="02070309020205020404" pitchFamily="49" charset="0"/>
              </a:rPr>
              <a:t>;</a:t>
            </a:r>
          </a:p>
          <a:p>
            <a:pPr marL="914400" lvl="2" indent="0">
              <a:buNone/>
            </a:pPr>
            <a:r>
              <a:rPr lang="en-IN" sz="2600" dirty="0">
                <a:latin typeface="Courier New" panose="02070309020205020404" pitchFamily="49" charset="0"/>
                <a:cs typeface="Courier New" panose="02070309020205020404" pitchFamily="49" charset="0"/>
              </a:rPr>
              <a:t>grid-row-end: </a:t>
            </a:r>
            <a:r>
              <a:rPr lang="en-IN" sz="2600" i="1" dirty="0">
                <a:latin typeface="Courier New" panose="02070309020205020404" pitchFamily="49" charset="0"/>
                <a:cs typeface="Courier New" panose="02070309020205020404" pitchFamily="49" charset="0"/>
              </a:rPr>
              <a:t>integer</a:t>
            </a:r>
            <a:r>
              <a:rPr lang="en-IN" sz="2600" dirty="0">
                <a:latin typeface="Courier New" panose="02070309020205020404" pitchFamily="49" charset="0"/>
                <a:cs typeface="Courier New" panose="02070309020205020404" pitchFamily="49" charset="0"/>
              </a:rPr>
              <a:t>;</a:t>
            </a:r>
          </a:p>
          <a:p>
            <a:pPr marL="914400" lvl="2" indent="0">
              <a:buNone/>
            </a:pPr>
            <a:r>
              <a:rPr lang="en-IN" sz="2600" dirty="0">
                <a:latin typeface="Courier New" panose="02070309020205020404" pitchFamily="49" charset="0"/>
                <a:cs typeface="Courier New" panose="02070309020205020404" pitchFamily="49" charset="0"/>
              </a:rPr>
              <a:t>grid-column-start: </a:t>
            </a:r>
            <a:r>
              <a:rPr lang="en-IN" sz="2600" i="1" dirty="0">
                <a:latin typeface="Courier New" panose="02070309020205020404" pitchFamily="49" charset="0"/>
                <a:cs typeface="Courier New" panose="02070309020205020404" pitchFamily="49" charset="0"/>
              </a:rPr>
              <a:t>integer</a:t>
            </a:r>
            <a:r>
              <a:rPr lang="en-IN" sz="2600" dirty="0">
                <a:latin typeface="Courier New" panose="02070309020205020404" pitchFamily="49" charset="0"/>
                <a:cs typeface="Courier New" panose="02070309020205020404" pitchFamily="49" charset="0"/>
              </a:rPr>
              <a:t>;</a:t>
            </a:r>
          </a:p>
          <a:p>
            <a:pPr marL="914400" lvl="2" indent="0">
              <a:buNone/>
            </a:pPr>
            <a:r>
              <a:rPr lang="en-IN" sz="2600" dirty="0">
                <a:latin typeface="Courier New" panose="02070309020205020404" pitchFamily="49" charset="0"/>
                <a:cs typeface="Courier New" panose="02070309020205020404" pitchFamily="49" charset="0"/>
              </a:rPr>
              <a:t>grid-column-end: </a:t>
            </a:r>
            <a:r>
              <a:rPr lang="en-IN" sz="2600" i="1" dirty="0">
                <a:latin typeface="Courier New" panose="02070309020205020404" pitchFamily="49" charset="0"/>
                <a:cs typeface="Courier New" panose="02070309020205020404" pitchFamily="49" charset="0"/>
              </a:rPr>
              <a:t>integer</a:t>
            </a:r>
            <a:r>
              <a:rPr lang="en-IN" sz="2600" dirty="0">
                <a:latin typeface="Courier New" panose="02070309020205020404" pitchFamily="49" charset="0"/>
                <a:cs typeface="Courier New" panose="02070309020205020404" pitchFamily="49" charset="0"/>
              </a:rPr>
              <a:t>;</a:t>
            </a:r>
          </a:p>
          <a:p>
            <a:pPr marL="403225" lvl="2" indent="0">
              <a:buNone/>
            </a:pPr>
            <a:r>
              <a:rPr lang="en-IN" sz="3200" dirty="0"/>
              <a:t>where</a:t>
            </a:r>
            <a:r>
              <a:rPr lang="en-IN" sz="2600" dirty="0"/>
              <a:t> </a:t>
            </a:r>
            <a:r>
              <a:rPr lang="en-IN" sz="2600" i="1" dirty="0">
                <a:latin typeface="Courier New" panose="02070309020205020404" pitchFamily="49" charset="0"/>
                <a:cs typeface="Courier New" panose="02070309020205020404" pitchFamily="49" charset="0"/>
              </a:rPr>
              <a:t>integer</a:t>
            </a:r>
            <a:r>
              <a:rPr lang="en-IN" sz="2600" dirty="0"/>
              <a:t> </a:t>
            </a:r>
            <a:r>
              <a:rPr lang="en-IN" sz="3200" dirty="0"/>
              <a:t>defines the starting and ending row or column that contains the content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49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406856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Introducing the </a:t>
            </a:r>
            <a:r>
              <a:rPr lang="en-IN" sz="3600" dirty="0">
                <a:latin typeface="Courier New" panose="02070309020205020404" pitchFamily="49" charset="0"/>
                <a:cs typeface="Courier New" panose="02070309020205020404" pitchFamily="49" charset="0"/>
              </a:rPr>
              <a:t>display</a:t>
            </a:r>
            <a:r>
              <a:rPr lang="en-IN" dirty="0"/>
              <a:t> Style</a:t>
            </a:r>
          </a:p>
        </p:txBody>
      </p:sp>
      <p:sp>
        <p:nvSpPr>
          <p:cNvPr id="3" name="Content Placeholder 2"/>
          <p:cNvSpPr>
            <a:spLocks noGrp="1"/>
          </p:cNvSpPr>
          <p:nvPr>
            <p:ph idx="1"/>
          </p:nvPr>
        </p:nvSpPr>
        <p:spPr/>
        <p:txBody>
          <a:bodyPr/>
          <a:lstStyle/>
          <a:p>
            <a:r>
              <a:rPr lang="en-IN" dirty="0"/>
              <a:t>HTML elements are classified into</a:t>
            </a:r>
          </a:p>
          <a:p>
            <a:pPr lvl="1"/>
            <a:r>
              <a:rPr lang="en-IN" dirty="0"/>
              <a:t>Block elements, such as paragraphs or headings </a:t>
            </a:r>
          </a:p>
          <a:p>
            <a:pPr lvl="1"/>
            <a:r>
              <a:rPr lang="en-IN" dirty="0"/>
              <a:t>Inline elements, such as emphasized text or inline images</a:t>
            </a:r>
          </a:p>
          <a:p>
            <a:r>
              <a:rPr lang="en-IN" dirty="0"/>
              <a:t>The display style can be defined for any page element using</a:t>
            </a:r>
          </a:p>
          <a:p>
            <a:pPr marL="914400" lvl="2" indent="0">
              <a:buNone/>
            </a:pPr>
            <a:r>
              <a:rPr lang="en-IN" sz="2600" dirty="0">
                <a:latin typeface="Courier New" panose="02070309020205020404" pitchFamily="49" charset="0"/>
                <a:cs typeface="Courier New" panose="02070309020205020404" pitchFamily="49" charset="0"/>
              </a:rPr>
              <a:t>display: </a:t>
            </a:r>
            <a:r>
              <a:rPr lang="en-IN" sz="2600" i="1" dirty="0">
                <a:latin typeface="Courier New" panose="02070309020205020404" pitchFamily="49" charset="0"/>
                <a:cs typeface="Courier New" panose="02070309020205020404" pitchFamily="49" charset="0"/>
              </a:rPr>
              <a:t>type</a:t>
            </a:r>
            <a:r>
              <a:rPr lang="en-IN" sz="2600" dirty="0">
                <a:latin typeface="Courier New" panose="02070309020205020404" pitchFamily="49" charset="0"/>
                <a:cs typeface="Courier New" panose="02070309020205020404" pitchFamily="49" charset="0"/>
              </a:rPr>
              <a:t>;</a:t>
            </a:r>
          </a:p>
          <a:p>
            <a:pPr marL="914400" lvl="2" indent="-511175">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type</a:t>
            </a:r>
            <a:r>
              <a:rPr lang="en-IN" sz="3200" dirty="0">
                <a:cs typeface="Courier New" panose="02070309020205020404" pitchFamily="49" charset="0"/>
              </a:rPr>
              <a:t> defines the display type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a:t>
            </a:fld>
            <a:endParaRPr lang="en-US" dirty="0"/>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867539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Layout with Positioning Styles</a:t>
            </a:r>
          </a:p>
        </p:txBody>
      </p:sp>
      <p:pic>
        <p:nvPicPr>
          <p:cNvPr id="6" name="Content Placeholder 5" descr="This figure explains a layout with positioning styles.&#10;The first line of the code reads “main {”. The second line of the code reads “overflow: auto;”. A rectangular box labeled “The overflow property determines how the browser should handle content that exceeds the space allotted to the element.” is positioned on the left side of the figure. An arrow originating from the first rectangular box points to the second line of the code. A rectangular box labeled “When overflow is set to auto, the browser automatically displays scrollbars for overflowed content.” is positioned at the top of the figure. An arrow originating from the second rectangular box points to the second line of the code. &#10;The third line of the code reads “ position: relative;”. A rectangular box labeled “Relative positioning is used to shift an element from its default position in the document flow.” is positioned on the right side of the figure. An arrow originating from this box points to the third line of the code.&#10;The fourth line of the code reads “height: 550px;”, the fifth line of the code reads “width: 100%;”, and the sixth line of the code reads “}”.&#10;The seventh line of the code reads “div#info1{”. The eighth line of the code reads “position: absolute;”. The ninth line of the code reads “top: 20px;”. The tenth line of the code reads “left: 5%;”. The eleventh line of the code reads “}”. The twelfth line of the code reads “div#info2 {”. The thirteenth line of the code reads “position: absolute;”. The fourteenth line of the code reads “top: 185px;”. The fifteenth line of the code reads “left: 42%;”. The sixteenth line of the code reads “}”.&#10;The seventeenth line of the code reads “div#info3 {”. The eighteenth line of the code reads “position: absolute;”. A rectangular box labeled “Absolute positioning is used to place an element at specified coordinates within a container element.” is positioned below the third rectangular box. An arrow originating from the fifth rectangular box points to the eighth, thirteenth, and eighteenth line of the code.&#10;The nineteenth line of the code reads “top: 135px;”, the twentieth line of the code reads “left: 75%;”, and the twenty first line of the code reads “}”. A rectangular box labeled “The top property provides the top coordinate for an element using relative, absolute, or fixed positioning. The left property provides the left coordinate for the positioned element.” is positioned below the second rectangular box. An arrow originating from the sixth rectangular box points to the ninth, fourteenth, and nineteenth lines of the code.&#10;" title="Layout with Positioning Sty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3955" y="1219200"/>
            <a:ext cx="4572290"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42388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457200" y="152401"/>
            <a:ext cx="8077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a:lstStyle>
          <a:p>
            <a:r>
              <a:rPr lang="en-IN" dirty="0"/>
              <a:t>Layout with Positioning Styles (continued)</a:t>
            </a:r>
          </a:p>
        </p:txBody>
      </p:sp>
      <p:pic>
        <p:nvPicPr>
          <p:cNvPr id="7" name="Content Placeholder 5" descr="This figure explains the user view of the layout for the web page described in the previous slide.&#10;The figure consists of a square with thin vertical rectangular highlights on the left and right side. A rectangular box labeled “Pandaisia Chocolates” is positioned first in the square. A text that reads “414 Tree Lane Essex, VT 05452” is positioned below the label at the left side of this box.&#10;Below the first rectangular box is the second thin rectangular box consisting of a header with the menu options “Home”, “Online Store”, “My Account”, “Specials”, and “Contact Us”.&#10;A rectangular box labeled “All About Chocolate” is positioned below the second box.&#10;The fourth box is a huge rectangular box with a vertical scrollbar at the right side is positioned below the third box. &#10;&#10;A dotted rectangular box consists of an image of heart-shaped image containing heart-shaped chocolates with text below that reads “The first box of Valentine’s Day chocolates was created by British chocolatier Richard Cadbury in 1868” and is positioned vertically at the top-left corner of the fourth rectangular box. The vertical distance of the first dotted rectangular box from the top of the fourth box is marked “20px”. The horizontal distance of the first dotted rectangular box from the left side of the fourth box is marked “5px”.&#10;A rectangular box labeled “info1 is placed 20 pixels from the top of the main element and 5% from the left edge” is positioned at the left top of the figure. An arrow originating from the sixth rectangular box points to the first dotted rectangular box.&#10;&#10;A second dotted rectangular box shows an image of a tree with text below that reads “A single cocoa tree produces about 800 bars of milk chocolate or 400 bars of dark chocolate very year” and is positioned next to the first dotted box at the center of the fourth box. The vertical distance between the fourth rectangular box and the second dotted rectangular box is marked “185px”. The horizontal distance between the top of the fourth box and the second dotted rectangular box is marked “42%”. A rectangular box labeled “info2 is placed 185 pixels from the top and 42% from the left edge of the main element” is positioned to the right of the sixth rectangular box. An arrow originating from the eighth box points to the second dotted rectangular box.&#10;&#10;A third dotted rectangular box shows an image of the West African country with text below that reads “The Ivory Coast accounts for 40% of worldwide cocoa production.” and is positioned to the right of the second dotted box. The vertical distance between the top of the fourth rectangular box and the third dotted rectangular box is marked “135px”. A rectangular box labeled “info3 is placed 135 pixels from the top and 75% from the left edge” is positioned at the bottom right corner of the figure. An arrow originating from the tenth rectangular box points to the third dotted rectangular box and another arrow points to the thin rectangular box on the left labeled “Pandaisia Chocolate © 2017 All Rights Reserved” .&#10;&#10;A rectangular box labeled “Vertical scrollbar is automatically added to view the overflowed content” is positioned on the right side of the figure. An arrow originating from the eleventh rectangular box points to the vertical scrollbar in the right-most corner of the fourth rectangular box.&#10;&#10;A text that reads “The word chocolate comes” is positioned at the bottom-left corner of the fourth rectangular box. Another thin rectangular box labeled “Pandaisia Chocolate © 2017 All Rights Reserved” is positioned below the fourth rectangular box. The width of the twelfth rectangular box from the left corner till the place where the label ends is marked 75%.&#10;&#10;" title="Layout with Positioning Style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942496" y="1219200"/>
            <a:ext cx="5335207" cy="4906963"/>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758227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CSS positioning Styles</a:t>
            </a:r>
          </a:p>
        </p:txBody>
      </p:sp>
      <p:sp>
        <p:nvSpPr>
          <p:cNvPr id="3" name="Content Placeholder 2"/>
          <p:cNvSpPr>
            <a:spLocks noGrp="1"/>
          </p:cNvSpPr>
          <p:nvPr>
            <p:ph idx="1"/>
          </p:nvPr>
        </p:nvSpPr>
        <p:spPr>
          <a:xfrm>
            <a:off x="457200" y="1019168"/>
            <a:ext cx="8305800" cy="5534032"/>
          </a:xfrm>
        </p:spPr>
        <p:txBody>
          <a:bodyPr/>
          <a:lstStyle/>
          <a:p>
            <a:r>
              <a:rPr lang="en-IN" dirty="0"/>
              <a:t>To place an element at a specific position within its container, use</a:t>
            </a:r>
          </a:p>
          <a:p>
            <a:pPr marL="914400" lvl="2" indent="0">
              <a:buNone/>
            </a:pPr>
            <a:r>
              <a:rPr lang="en-IN" sz="2600" dirty="0">
                <a:latin typeface="Courier New" panose="02070309020205020404" pitchFamily="49" charset="0"/>
                <a:cs typeface="Courier New" panose="02070309020205020404" pitchFamily="49" charset="0"/>
              </a:rPr>
              <a:t>position: </a:t>
            </a:r>
            <a:r>
              <a:rPr lang="en-IN" sz="2600" i="1" dirty="0">
                <a:latin typeface="Courier New" panose="02070309020205020404" pitchFamily="49" charset="0"/>
                <a:cs typeface="Courier New" panose="02070309020205020404" pitchFamily="49" charset="0"/>
              </a:rPr>
              <a:t>type</a:t>
            </a:r>
            <a:r>
              <a:rPr lang="en-IN" sz="2600" dirty="0">
                <a:latin typeface="Courier New" panose="02070309020205020404" pitchFamily="49" charset="0"/>
                <a:cs typeface="Courier New" panose="02070309020205020404" pitchFamily="49" charset="0"/>
              </a:rPr>
              <a:t>;</a:t>
            </a:r>
          </a:p>
          <a:p>
            <a:pPr marL="914400" lvl="2" indent="0">
              <a:buNone/>
            </a:pPr>
            <a:r>
              <a:rPr lang="en-IN" sz="2600" dirty="0">
                <a:latin typeface="Courier New" panose="02070309020205020404" pitchFamily="49" charset="0"/>
                <a:cs typeface="Courier New" panose="02070309020205020404" pitchFamily="49" charset="0"/>
              </a:rPr>
              <a:t>top: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914400" lvl="2" indent="0">
              <a:buNone/>
            </a:pPr>
            <a:r>
              <a:rPr lang="en-IN" sz="2600" dirty="0">
                <a:latin typeface="Courier New" panose="02070309020205020404" pitchFamily="49" charset="0"/>
                <a:cs typeface="Courier New" panose="02070309020205020404" pitchFamily="49" charset="0"/>
              </a:rPr>
              <a:t>right: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914400" lvl="2" indent="0">
              <a:buNone/>
            </a:pPr>
            <a:r>
              <a:rPr lang="en-IN" sz="2600" dirty="0">
                <a:latin typeface="Courier New" panose="02070309020205020404" pitchFamily="49" charset="0"/>
                <a:cs typeface="Courier New" panose="02070309020205020404" pitchFamily="49" charset="0"/>
              </a:rPr>
              <a:t>bottom: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914400" lvl="2" indent="0">
              <a:buNone/>
            </a:pPr>
            <a:r>
              <a:rPr lang="en-IN" sz="2600" dirty="0">
                <a:latin typeface="Courier New" panose="02070309020205020404" pitchFamily="49" charset="0"/>
                <a:cs typeface="Courier New" panose="02070309020205020404" pitchFamily="49" charset="0"/>
              </a:rPr>
              <a:t>left: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403225" lvl="2" indent="0">
              <a:buNone/>
            </a:pPr>
            <a:r>
              <a:rPr lang="en-IN" sz="3200" dirty="0"/>
              <a:t>where </a:t>
            </a:r>
            <a:r>
              <a:rPr lang="en-IN" sz="2600" i="1" dirty="0">
                <a:latin typeface="Courier New" panose="02070309020205020404" pitchFamily="49" charset="0"/>
                <a:cs typeface="Courier New" panose="02070309020205020404" pitchFamily="49" charset="0"/>
              </a:rPr>
              <a:t>type</a:t>
            </a:r>
            <a:r>
              <a:rPr lang="en-IN" sz="3200" dirty="0"/>
              <a:t> indicates the kind of positioning applied to the element and </a:t>
            </a:r>
            <a:r>
              <a:rPr lang="en-IN" sz="2600" dirty="0">
                <a:latin typeface="Courier New" panose="02070309020205020404" pitchFamily="49" charset="0"/>
                <a:cs typeface="Courier New" panose="02070309020205020404" pitchFamily="49" charset="0"/>
              </a:rPr>
              <a:t>top, right, bottom, and left</a:t>
            </a:r>
            <a:r>
              <a:rPr lang="en-IN" sz="3200" dirty="0"/>
              <a:t> properties indicate the coordinates of the element</a:t>
            </a:r>
            <a:endParaRPr lang="en-IN"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295767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077200" cy="762000"/>
          </a:xfrm>
        </p:spPr>
        <p:txBody>
          <a:bodyPr/>
          <a:lstStyle/>
          <a:p>
            <a:r>
              <a:rPr lang="en-IN" dirty="0"/>
              <a:t>The CSS Positioning Styles (continued 1)</a:t>
            </a:r>
          </a:p>
        </p:txBody>
      </p:sp>
      <p:sp>
        <p:nvSpPr>
          <p:cNvPr id="3" name="Content Placeholder 2"/>
          <p:cNvSpPr>
            <a:spLocks noGrp="1"/>
          </p:cNvSpPr>
          <p:nvPr>
            <p:ph idx="1"/>
          </p:nvPr>
        </p:nvSpPr>
        <p:spPr/>
        <p:txBody>
          <a:bodyPr/>
          <a:lstStyle/>
          <a:p>
            <a:r>
              <a:rPr lang="en-IN" b="1" dirty="0"/>
              <a:t>Static positioning </a:t>
            </a:r>
            <a:r>
              <a:rPr lang="en-IN" dirty="0"/>
              <a:t>– The element is placed where it would have fallen naturally within the flow of the document</a:t>
            </a:r>
          </a:p>
          <a:p>
            <a:r>
              <a:rPr lang="en-IN" b="1" dirty="0"/>
              <a:t>Relative positioning</a:t>
            </a:r>
            <a:r>
              <a:rPr lang="en-IN" dirty="0"/>
              <a:t> – The element is moved out of its normal position in the document flow</a:t>
            </a:r>
          </a:p>
          <a:p>
            <a:r>
              <a:rPr lang="en-IN" b="1" dirty="0"/>
              <a:t>Absolute positioning</a:t>
            </a:r>
            <a:r>
              <a:rPr lang="en-IN" dirty="0"/>
              <a:t> – The element is placed at specific coordinates within containers</a:t>
            </a:r>
            <a:endParaRPr lang="en-IN" b="1"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960952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1"/>
            <a:ext cx="8077200" cy="762000"/>
          </a:xfrm>
        </p:spPr>
        <p:txBody>
          <a:bodyPr/>
          <a:lstStyle/>
          <a:p>
            <a:r>
              <a:rPr lang="en-IN" dirty="0"/>
              <a:t>The CSS Positioning Styles (continued 2)</a:t>
            </a:r>
          </a:p>
        </p:txBody>
      </p:sp>
      <p:pic>
        <p:nvPicPr>
          <p:cNvPr id="6" name="Content Placeholder 5" descr="This figure explains how to move an object using relative positioning.&#10;The figure consists of two layouts within a huge rectangle.&#10;A label that reads “original layout” is positioned below the first layout, which is to the left. Two thin rectangular boxes of the same width are placed one below the other at the top of this layout. A third highlighted rectangular box, half the width of the first two boxes, is positioned below the second rectangular box. The fourth box is a bigger rectangular box of the same width as the first two boxes and is placed below the third rectangular box. The fifth box is a thin rectangular box of the same width as the fourth rectangular box and is positioned below the fourth rectangular box.&#10;A label that reads “layout under relative positioning” is positioned to the right of the first layout. Two thin rectangular boxes of the same width are placed one below the other at the top of this layout. A third highlighted dotted rectangular box, half the width of the first two boxes, is positioned below the second rectangular box. The fourth box is a highlighted rectangular box of the same width as the third rectangular box and is positioned to the right and overlapping a part of the bottom-right corner of the third box. The fourth box reads “position: relative; top: 250px; left: 450px;”. An arrow inside the third box points toward the fourth rectangular box. A fifth rectangular box labeled “object shifted 250 pixels down and 450 pixels to the right from its default position” is positioned on the top-right corner of the second layout. An arrow originating from the fifth box points to the fourth box. A rectangular box labeled “250 pixels” is positioned above the second rectangular box. An arrow originating from the sixth rectangular box points to the space between the second rectangular box and the fourth rectangular box. A rectangular box labeled “450 pixels” is positioned below the third rectangular box. An arrow originating from the seventh rectangular box points to the width of the third rectangular box to the point at which the fourth rectangular box starts to overlap the third rectangular box.&#10;A bigger rectangular box of the same width as the second rectangular box is placed below the third rectangular box. A thin rectangular box of the same width as the eighth rectangular box is positioned below the eighth rectangular box. A rectangular box labeled “other page elements retain their original positions” is positioned on the left side of the second layout. An arrow originating from the ninth rectangular box points to the eighth and ninth rectangular boxes.&#10;" title="Figure 3-46 Moving an object using relative position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453" y="1219200"/>
            <a:ext cx="8005294"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505686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1"/>
            <a:ext cx="8077200" cy="762000"/>
          </a:xfrm>
        </p:spPr>
        <p:txBody>
          <a:bodyPr/>
          <a:lstStyle/>
          <a:p>
            <a:r>
              <a:rPr lang="en-IN" dirty="0"/>
              <a:t>The CSS Positioning Styles (continued 3)</a:t>
            </a:r>
          </a:p>
        </p:txBody>
      </p:sp>
      <p:pic>
        <p:nvPicPr>
          <p:cNvPr id="6" name="Content Placeholder 5" descr="This figure explains how to move an object using absolute positioning.&#10;The figure consists of two layouts.&#10;The first layout, a vertical rectangle labeled “original layout”, is positioned on the left side of the figure. Two thin rectangular boxes of equal width are placed one below the other at the top inside the layout. A highlighted rectangular box half the width of the first two boxes is positioned below the second rectangular box. A bigger rectangular box of the same width as the first two boxes is placed below the third rectangular box. A thin rectangular box of the same width as the fourth rectangular box is positioned below the fourth rectangular box.&#10;The second layout, a vertical rectangle labeled “layout under absolute positioning”, is positioned to the right of the first layout. Two thin rectangular boxes of equal width are placed one below the other at the top inside the layout. A bigger rectangular box is positioned below the second rectangular box. A highlighted dotted rectangular box half the width of the second rectangular box is positioned within the third rectangular box. A small rectangular box of the same width as the second rectangular box is positioned below the third rectangular box. A rectangular box labeled “other page elements move into the space previously occupied by the now absolutely positioned object” is positioned on the left side of the second layout. An arrow originating from this box points to the length of the third rectangular box to fifth rectangular box.  &#10;A highlighted rectangular box of the same width as the fourth rectangular box is positioned below the fifth rectangular box. This seventh rectangular box reads “position: absolute; top: 620px; left: 30px;”. A rectangular box labeled “top-left corner of object placed 620 pixels down and 30 pixels to the right of the top-left edge of the web page” is positioned on the right side overlapping the third and fourth rectangular boxes of the second layout. An arrow originating from this eighth rectangular box points to the seventh rectangular box. The space from the first rectangular box to the top of the seventh rectangular box is marked “620px” and the space between the second layout and the left corner of the seventh rectangular box is marked “30 px”.&#10;" title="Figure 3-47 Moving an object using absolute position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789" y="1219200"/>
            <a:ext cx="8212622"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264264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Fixed and Inherited Positioning</a:t>
            </a:r>
          </a:p>
        </p:txBody>
      </p:sp>
      <p:sp>
        <p:nvSpPr>
          <p:cNvPr id="3" name="Content Placeholder 2"/>
          <p:cNvSpPr>
            <a:spLocks noGrp="1"/>
          </p:cNvSpPr>
          <p:nvPr>
            <p:ph idx="1"/>
          </p:nvPr>
        </p:nvSpPr>
        <p:spPr/>
        <p:txBody>
          <a:bodyPr/>
          <a:lstStyle/>
          <a:p>
            <a:r>
              <a:rPr lang="en-IN" b="1" dirty="0"/>
              <a:t>Fixed</a:t>
            </a:r>
            <a:r>
              <a:rPr lang="en-IN" dirty="0"/>
              <a:t> </a:t>
            </a:r>
            <a:r>
              <a:rPr lang="en-IN" b="1" dirty="0"/>
              <a:t>positioning</a:t>
            </a:r>
            <a:r>
              <a:rPr lang="en-IN" dirty="0"/>
              <a:t> – Fixes an object within a browser window to avoids its movement</a:t>
            </a:r>
          </a:p>
          <a:p>
            <a:r>
              <a:rPr lang="en-IN" b="1" dirty="0"/>
              <a:t>Inherited positioning</a:t>
            </a:r>
            <a:r>
              <a:rPr lang="en-IN" dirty="0"/>
              <a:t> – Allows an element to inherit the position value of its parent element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934268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Using the Positioning Styles</a:t>
            </a:r>
          </a:p>
        </p:txBody>
      </p:sp>
      <p:pic>
        <p:nvPicPr>
          <p:cNvPr id="6" name="Content Placeholder 5" descr="This figure explains how to set the display styles of the main element.&#10;The first line of the code reads “div.infobox {display: none;}”. A rectangular box labeled “hides the div elements of the infobox class” is positioned on the left side of the figure. An arrow originating from this box points to the first line of the code.&#10;The second line of the code reads “/* Main Styles */”. The third line of the code reads “main {”. The fourth line of the code reads “position: relative;”. A rectangular box labeled “places the main element using relative positioning” is positioned on the right side of the figure. An arrow originating from the second rectangular box points to the fourth line of the code.&#10;The fifth line of the code reads “height: 1400px;”, the sixth line of the code reads “width: 100%;”, and the seventh line of the code reads “}”. A rectangular box labeled “sets the height of the main element to 1400 pixels and makes it the width of the page body” is positioned below the first rectangular box. An arrow originating from the third rectangular box points to the fifth and sixth lines of the code.&#10;" title="Figure 3-50 Setting the display styles of the main elem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92732"/>
            <a:ext cx="8305800" cy="2559898"/>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1058617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924800" cy="761999"/>
          </a:xfrm>
        </p:spPr>
        <p:txBody>
          <a:bodyPr/>
          <a:lstStyle/>
          <a:p>
            <a:r>
              <a:rPr lang="en-IN" dirty="0"/>
              <a:t>Using the Positioning Styles (continued 1)</a:t>
            </a:r>
          </a:p>
        </p:txBody>
      </p:sp>
      <p:pic>
        <p:nvPicPr>
          <p:cNvPr id="6" name="Content Placeholder 5" descr="This figure explains where to place an information box in the code.&#10;The first line of the code reads “/* Infographic Styles */”. The second line of the code reads “div.infobox {”. The third line of the code reads “position: absolute;”. A rectangular box labeled “places every information box using absolute positioning” is positioned on the right side of the figure. An arrow originating from the first rectangular box points to the third line of the code. The fourth line of the code reads “}”.&#10;The fifth line of the code reads “/* First Infographic */”. The sixth line of the code reads “div#info1 {”. The seventh line of the code reads “display: block;”. The eighth line of the code reads “top: 20px;”. The ninth line of the code reads “left: 5%;” and the tenth line reads “}”. A rectangular box labeled “places the first box 20 pixels from the top edge of the main element and 5% from the left” is positioned below the first rectangular box. An arrow originating from the second rectangular box points to the eighth and ninth lines of the code.&#10;" title="Figure 3-51 Placing the first information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98299"/>
            <a:ext cx="8305800" cy="3548764"/>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238512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1"/>
            <a:ext cx="7924800" cy="761999"/>
          </a:xfrm>
        </p:spPr>
        <p:txBody>
          <a:bodyPr/>
          <a:lstStyle/>
          <a:p>
            <a:r>
              <a:rPr lang="en-IN" dirty="0"/>
              <a:t>Using the Positioning Styles (continued 2)</a:t>
            </a:r>
          </a:p>
        </p:txBody>
      </p:sp>
      <p:pic>
        <p:nvPicPr>
          <p:cNvPr id="6" name="Content Placeholder 5" descr="This figure explains the appearance of the information box mentioned in the previous slide on a web page.&#10;The figure consists of two sections. The first section is a small rectangular box that reads “All About Chocolate”. The second section is a big rectangular box positioned below the first rectangular box. An image with two hearts that overlap each other is positioned on the left corner of the second rectangular box. A text that reads “The first box of Valentine’s Day chocolates was created by British chocolatier Richard Cadbury in 1868.” is positioned below the image. A rectangular box labeled “placement of the first information box” is positioned on the right of the two hearts. An arrow originating from the third rectangular box points to the two hearts.&#10;" title="Figure 3-52 Appearance of the first information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41309"/>
            <a:ext cx="8305800" cy="3462744"/>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59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32956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848600" cy="761999"/>
          </a:xfrm>
        </p:spPr>
        <p:txBody>
          <a:bodyPr/>
          <a:lstStyle/>
          <a:p>
            <a:r>
              <a:rPr lang="en-IN" dirty="0"/>
              <a:t>Introducing the </a:t>
            </a:r>
            <a:r>
              <a:rPr lang="en-IN" sz="3600" dirty="0">
                <a:latin typeface="Courier New" panose="02070309020205020404" pitchFamily="49" charset="0"/>
                <a:cs typeface="Courier New" panose="02070309020205020404" pitchFamily="49" charset="0"/>
              </a:rPr>
              <a:t>display</a:t>
            </a:r>
            <a:r>
              <a:rPr lang="en-IN" dirty="0"/>
              <a:t> Style (continued)</a:t>
            </a:r>
          </a:p>
        </p:txBody>
      </p:sp>
      <p:sp>
        <p:nvSpPr>
          <p:cNvPr id="7" name="Content Placeholder 6"/>
          <p:cNvSpPr>
            <a:spLocks noGrp="1"/>
          </p:cNvSpPr>
          <p:nvPr>
            <p:ph idx="1"/>
          </p:nvPr>
        </p:nvSpPr>
        <p:spPr/>
        <p:txBody>
          <a:bodyPr/>
          <a:lstStyle/>
          <a:p>
            <a:endParaRPr lang="en-IN" sz="2600"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a:t>
            </a:fld>
            <a:endParaRPr lang="en-US" dirty="0"/>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9" name="Picture 8" descr="This table provides data about some values of the display property. It has 2 columns and 9 rows. The header of column 1 reads “Display Value” and the header of column 2 reads “Appearance”.&#10;In row 2, column 1 reads “block” and column 2 reads “Displayed as a block”.&#10;In row 3, column 1 reads “table” and column 2 reads “Displayed as a web table”.&#10;In row 4, column 1 reads “inline” and column 2 reads “Displayed in-line within a block”.&#10;In row 5, column 1 reads “inline-block” and column 2 reads “Treated as a block placed in-line within another block”.&#10;In row 6, column 1 reads “run-in” and column 2 reads “Displayed as a block unless its next sibling is also a block, in which case, it is displayed in-line, essentially combining the two blocks into one”.&#10;In row 7, column 1 reads “inherit” and column 2 reads “Inherits the display property of the parent element”.&#10;In row 8, column 1 reads “list-item” and column 2 reads “Displayed as a list item along with a bullet marker”.&#10;In row 9, column 1 reads “none” and column 2 reads “Prevented from displaying, removing it from the rendered page”.&#10;" title="Figure 3-1 Some values of the display property"/>
          <p:cNvPicPr>
            <a:picLocks noChangeAspect="1"/>
          </p:cNvPicPr>
          <p:nvPr/>
        </p:nvPicPr>
        <p:blipFill>
          <a:blip r:embed="rId3"/>
          <a:stretch>
            <a:fillRect/>
          </a:stretch>
        </p:blipFill>
        <p:spPr>
          <a:xfrm>
            <a:off x="349931" y="1231567"/>
            <a:ext cx="8108269" cy="4712034"/>
          </a:xfrm>
          <a:prstGeom prst="rect">
            <a:avLst/>
          </a:prstGeom>
        </p:spPr>
      </p:pic>
    </p:spTree>
    <p:extLst>
      <p:ext uri="{BB962C8B-B14F-4D97-AF65-F5344CB8AC3E}">
        <p14:creationId xmlns:p14="http://schemas.microsoft.com/office/powerpoint/2010/main" val="2378701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1"/>
            <a:ext cx="7924800" cy="761999"/>
          </a:xfrm>
        </p:spPr>
        <p:txBody>
          <a:bodyPr/>
          <a:lstStyle/>
          <a:p>
            <a:r>
              <a:rPr lang="en-IN" dirty="0"/>
              <a:t>Using the Positioning Styles (continued 3)</a:t>
            </a:r>
          </a:p>
        </p:txBody>
      </p:sp>
      <p:pic>
        <p:nvPicPr>
          <p:cNvPr id="6" name="Content Placeholder 5" descr="This figure explains how to add two boxes to the code in slide 59.&#10;The first line of the code reads “/* Second Infographic */”. The second line of the code reads “div#info2 {”. The third line of the code reads “display: block;”. The fourth line of the code reads “top: 185px;”, the fifth line of the code reads “left: 42%;”, and the sixth line of the code reads “}”. A rectangular box labeled “places the second box 185 pixels from the top and 42% from the left” is positioned on the left side of the figure. An arrow originating from the first rectangular box points to the fourth and fifth lines of the code.&#10;The seventh line of the code reads “/* Third Infographic */”. The eighth line of the code reads “div#info3 {”. The ninth line of the code reads “display: block;”. The tenth line of the code reads “top: 135px;”, the eleventh line of the code reads “left: 75%;”, and the twelfth line of the code reads “}”. A rectangular box labeled “places the third box 135 pixels from the top and 75% from the left” is positioned below the first rectangular box. An arrow originating from the second rectangular box points to the tenth and eleventh lines of the code.&#10;" title="Figure 3-53 Positions of the second and third box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2937" y="1410178"/>
            <a:ext cx="7354326" cy="4525006"/>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216896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1"/>
            <a:ext cx="7924800" cy="761999"/>
          </a:xfrm>
        </p:spPr>
        <p:txBody>
          <a:bodyPr/>
          <a:lstStyle/>
          <a:p>
            <a:r>
              <a:rPr lang="en-IN" dirty="0"/>
              <a:t>Using the Positioning Styles (continued 4)</a:t>
            </a:r>
          </a:p>
        </p:txBody>
      </p:sp>
      <p:pic>
        <p:nvPicPr>
          <p:cNvPr id="6" name="Content Placeholder 5" descr="This figure explains the placement of the first three boxes mentioned in slide 60.&#10;The figure consists of a big rectangular box. An image with two hearts that overlap each other is positioned on the top-left corner of the first rectangular box. A text that reads “The first box of Valentine’s Day chocolates was created by British chocolatier Richard Cadbury in 1868.” is positioned below the image. An image of a tree is positioned at the bottom center of the big rectangular box. A text that reads “A single cocoa tree produces about 800 bars of milk chocolate or 400 bars of dark chocolate every year.” is positioned below the second image. A rectangular box labeled “second information box” is positioned at the top of the second image. An arrow originating from the second rectangular box points to the second image. An image of the West African country that reads “The Ivory Coast accounts for 40% of worldwide cocoa production.” is positioned to the right of the second image. A rectangular box labeled “third information box” is positioned below the third image. An arrow originating from the third rectangular box points to the third image.&#10;" title="Figure 3-54 Placement of the first three box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48588"/>
            <a:ext cx="8305800" cy="4248186"/>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61</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211320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Handling Overflow</a:t>
            </a:r>
          </a:p>
        </p:txBody>
      </p:sp>
      <p:sp>
        <p:nvSpPr>
          <p:cNvPr id="3" name="Content Placeholder 2"/>
          <p:cNvSpPr>
            <a:spLocks noGrp="1"/>
          </p:cNvSpPr>
          <p:nvPr>
            <p:ph idx="1"/>
          </p:nvPr>
        </p:nvSpPr>
        <p:spPr/>
        <p:txBody>
          <a:bodyPr/>
          <a:lstStyle/>
          <a:p>
            <a:r>
              <a:rPr lang="en-IN" sz="2600" dirty="0">
                <a:latin typeface="Courier New" panose="02070309020205020404" pitchFamily="49" charset="0"/>
                <a:cs typeface="Courier New" panose="02070309020205020404" pitchFamily="49" charset="0"/>
              </a:rPr>
              <a:t>Overflow</a:t>
            </a:r>
            <a:r>
              <a:rPr lang="en-IN" sz="2600" dirty="0">
                <a:cs typeface="Courier New" panose="02070309020205020404" pitchFamily="49" charset="0"/>
              </a:rPr>
              <a:t> </a:t>
            </a:r>
            <a:r>
              <a:rPr lang="en-IN" dirty="0"/>
              <a:t>– Controls a browser that handles excess content</a:t>
            </a:r>
          </a:p>
          <a:p>
            <a:pPr marL="914400" lvl="2" indent="0">
              <a:buNone/>
            </a:pPr>
            <a:r>
              <a:rPr lang="en-IN" sz="2600" dirty="0">
                <a:latin typeface="Courier New" panose="02070309020205020404" pitchFamily="49" charset="0"/>
                <a:cs typeface="Courier New" panose="02070309020205020404" pitchFamily="49" charset="0"/>
              </a:rPr>
              <a:t>overflow: </a:t>
            </a:r>
            <a:r>
              <a:rPr lang="en-IN" sz="2600" i="1" dirty="0">
                <a:latin typeface="Courier New" panose="02070309020205020404" pitchFamily="49" charset="0"/>
                <a:cs typeface="Courier New" panose="02070309020205020404" pitchFamily="49" charset="0"/>
              </a:rPr>
              <a:t>type</a:t>
            </a:r>
            <a:r>
              <a:rPr lang="en-IN" sz="2600" dirty="0">
                <a:latin typeface="Courier New" panose="02070309020205020404" pitchFamily="49" charset="0"/>
                <a:cs typeface="Courier New" panose="02070309020205020404" pitchFamily="49" charset="0"/>
              </a:rPr>
              <a:t>;</a:t>
            </a:r>
          </a:p>
          <a:p>
            <a:pPr marL="344488" lvl="2" indent="0">
              <a:buNone/>
            </a:pPr>
            <a:r>
              <a:rPr lang="en-IN" sz="3200" dirty="0"/>
              <a:t>where</a:t>
            </a:r>
            <a:r>
              <a:rPr lang="en-IN" sz="2600" dirty="0"/>
              <a:t> </a:t>
            </a:r>
            <a:r>
              <a:rPr lang="en-IN" sz="2600" i="1" dirty="0">
                <a:latin typeface="Courier New" panose="02070309020205020404" pitchFamily="49" charset="0"/>
                <a:cs typeface="Courier New" panose="02070309020205020404" pitchFamily="49" charset="0"/>
              </a:rPr>
              <a:t>type</a:t>
            </a:r>
            <a:r>
              <a:rPr lang="en-IN" sz="2600" dirty="0"/>
              <a:t> </a:t>
            </a:r>
            <a:r>
              <a:rPr lang="en-IN" sz="3200" dirty="0"/>
              <a:t>is</a:t>
            </a:r>
            <a:r>
              <a:rPr lang="en-IN" sz="2600" dirty="0"/>
              <a:t> </a:t>
            </a:r>
            <a:r>
              <a:rPr lang="en-IN" sz="2600" dirty="0">
                <a:latin typeface="Courier New" panose="02070309020205020404" pitchFamily="49" charset="0"/>
                <a:cs typeface="Courier New" panose="02070309020205020404" pitchFamily="49" charset="0"/>
              </a:rPr>
              <a:t>visible</a:t>
            </a:r>
            <a:r>
              <a:rPr lang="en-IN" sz="2600" dirty="0"/>
              <a:t> </a:t>
            </a:r>
            <a:r>
              <a:rPr lang="en-IN" sz="3200" dirty="0"/>
              <a:t>(the default),</a:t>
            </a:r>
            <a:r>
              <a:rPr lang="en-IN" sz="2600" dirty="0"/>
              <a:t> </a:t>
            </a:r>
            <a:r>
              <a:rPr lang="en-IN" sz="2600" dirty="0">
                <a:latin typeface="Courier New" panose="02070309020205020404" pitchFamily="49" charset="0"/>
                <a:cs typeface="Courier New" panose="02070309020205020404" pitchFamily="49" charset="0"/>
              </a:rPr>
              <a:t>hidden</a:t>
            </a:r>
            <a:r>
              <a:rPr lang="en-IN" sz="2600" dirty="0"/>
              <a:t>, </a:t>
            </a:r>
            <a:r>
              <a:rPr lang="en-IN" sz="2600" dirty="0">
                <a:latin typeface="Courier New" panose="02070309020205020404" pitchFamily="49" charset="0"/>
                <a:cs typeface="Courier New" panose="02070309020205020404" pitchFamily="49" charset="0"/>
              </a:rPr>
              <a:t>scroll</a:t>
            </a:r>
            <a:r>
              <a:rPr lang="en-IN" sz="3200" dirty="0"/>
              <a:t>, or </a:t>
            </a:r>
            <a:r>
              <a:rPr lang="en-IN" sz="2600" dirty="0">
                <a:latin typeface="Courier New" panose="02070309020205020404" pitchFamily="49" charset="0"/>
                <a:cs typeface="Courier New" panose="02070309020205020404" pitchFamily="49" charset="0"/>
              </a:rPr>
              <a:t>auto</a:t>
            </a:r>
          </a:p>
          <a:p>
            <a:pPr marL="344488" indent="-230188"/>
            <a:r>
              <a:rPr lang="en-IN" sz="2600" dirty="0">
                <a:latin typeface="Courier New" panose="02070309020205020404" pitchFamily="49" charset="0"/>
                <a:cs typeface="Courier New" panose="02070309020205020404" pitchFamily="49" charset="0"/>
              </a:rPr>
              <a:t>visible</a:t>
            </a:r>
            <a:r>
              <a:rPr lang="en-IN" dirty="0"/>
              <a:t> – Instructs browsers to increase the height of an element to fit overflow contents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62</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581465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Handling Overflow (continued 1)</a:t>
            </a:r>
          </a:p>
        </p:txBody>
      </p:sp>
      <p:sp>
        <p:nvSpPr>
          <p:cNvPr id="3" name="Content Placeholder 2"/>
          <p:cNvSpPr>
            <a:spLocks noGrp="1"/>
          </p:cNvSpPr>
          <p:nvPr>
            <p:ph idx="1"/>
          </p:nvPr>
        </p:nvSpPr>
        <p:spPr>
          <a:xfrm>
            <a:off x="457200" y="1219200"/>
            <a:ext cx="8305800" cy="5181600"/>
          </a:xfrm>
        </p:spPr>
        <p:txBody>
          <a:bodyPr/>
          <a:lstStyle/>
          <a:p>
            <a:pPr marL="571500" indent="-457200"/>
            <a:r>
              <a:rPr lang="en-IN" sz="2600" dirty="0">
                <a:latin typeface="Courier New" panose="02070309020205020404" pitchFamily="49" charset="0"/>
                <a:cs typeface="Courier New" panose="02070309020205020404" pitchFamily="49" charset="0"/>
              </a:rPr>
              <a:t>hidden</a:t>
            </a:r>
            <a:r>
              <a:rPr lang="en-IN" dirty="0"/>
              <a:t> – Keeps an element at the specified height and width, but cuts off excess content</a:t>
            </a:r>
          </a:p>
          <a:p>
            <a:pPr marL="571500" indent="-457200"/>
            <a:r>
              <a:rPr lang="en-IN" sz="2600" dirty="0">
                <a:latin typeface="Courier New" panose="02070309020205020404" pitchFamily="49" charset="0"/>
                <a:cs typeface="Courier New" panose="02070309020205020404" pitchFamily="49" charset="0"/>
              </a:rPr>
              <a:t>scroll</a:t>
            </a:r>
            <a:r>
              <a:rPr lang="en-IN" dirty="0"/>
              <a:t> – Keeps an element at the specified dimensions, but adds horizontal and vertical scroll bars </a:t>
            </a:r>
          </a:p>
          <a:p>
            <a:pPr marL="571500" indent="-457200"/>
            <a:r>
              <a:rPr lang="en-IN" sz="2600" dirty="0">
                <a:latin typeface="Courier New" panose="02070309020205020404" pitchFamily="49" charset="0"/>
                <a:cs typeface="Courier New" panose="02070309020205020404" pitchFamily="49" charset="0"/>
              </a:rPr>
              <a:t>auto</a:t>
            </a:r>
            <a:r>
              <a:rPr lang="en-IN" dirty="0"/>
              <a:t> – Keeps an element at the specified size, adding scroll bars when they are needed</a:t>
            </a:r>
          </a:p>
          <a:p>
            <a:pPr marL="571500" indent="-457200"/>
            <a:endParaRPr lang="en-IN" dirty="0"/>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63</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40150530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Handling Overflow (continued 2)</a:t>
            </a:r>
          </a:p>
        </p:txBody>
      </p:sp>
      <p:sp>
        <p:nvSpPr>
          <p:cNvPr id="7" name="Content Placeholder 6"/>
          <p:cNvSpPr>
            <a:spLocks noGrp="1"/>
          </p:cNvSpPr>
          <p:nvPr>
            <p:ph idx="1"/>
          </p:nvPr>
        </p:nvSpPr>
        <p:spPr>
          <a:xfrm>
            <a:off x="457200" y="1219200"/>
            <a:ext cx="8458200" cy="5181600"/>
          </a:xfrm>
        </p:spPr>
        <p:txBody>
          <a:bodyPr/>
          <a:lstStyle/>
          <a:p>
            <a:r>
              <a:rPr lang="en-IN" dirty="0"/>
              <a:t>CSS3 provides the </a:t>
            </a:r>
            <a:r>
              <a:rPr lang="en-IN" sz="2600" dirty="0">
                <a:latin typeface="Courier New" panose="02070309020205020404" pitchFamily="49" charset="0"/>
                <a:cs typeface="Courier New" panose="02070309020205020404" pitchFamily="49" charset="0"/>
              </a:rPr>
              <a:t>overflow-x</a:t>
            </a:r>
            <a:r>
              <a:rPr lang="en-IN" dirty="0"/>
              <a:t> and </a:t>
            </a:r>
            <a:r>
              <a:rPr lang="en-IN" sz="2600" dirty="0">
                <a:latin typeface="Courier New" panose="02070309020205020404" pitchFamily="49" charset="0"/>
                <a:cs typeface="Courier New" panose="02070309020205020404" pitchFamily="49" charset="0"/>
              </a:rPr>
              <a:t>overflow-y</a:t>
            </a:r>
            <a:r>
              <a:rPr lang="en-IN" dirty="0"/>
              <a:t> properties to handle overflow specially in the horizontal and vertical directions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64</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10" name="Content Placeholder 5" descr="This figure explains the different values of the overflow property.&#10;A vertical rectangular box is positioned on the left corner of the figure. A label “overflow: visible;” is positioned above the first rectangular box. The first rectangular box contains a description of a company. A text that reads “box extends to make all of the content visible” is positioned below the first rectangular box.&#10;A vertical rectangular box slightly smaller than the first rectangular box is positioned to the right of the first rectangular box.  A label “overflow: hidden;” is positioned above the second rectangular box. The second rectangular box contains the description of a company with the last few lines missing. A text that reads “overflowed content is hidden from the reader” is positioned below the second rectangular box.&#10;A vertical rectangular box of the same size as the second rectangular box is positioned to the right of the second rectangular box. A label “overflow: scroll;” is positioned above the third rectangular box. The third rectangular box reads the description of a company with the last few lines missing. A vertical scrollbar is positioned on the right corner of the third rectangular box and a horizontal scrollbar is positioned at the bottom of the third rectangular box. A text that reads “horizontal and vertical scrollbars are added to the box” is positioned below the third rectangular box.&#10;A vertical rectangular box of the same size as the third rectangular box is positioned to the right of the third rectangular box. A label “overflow: auto;” is positioned above the fourth rectangular box. The fourth rectangular box contains the description of a company with the last few lines missing. A vertical scrollbar is positioned on the right corner of the fourth rectangular box. A text that reads “scrollbars are added only when needed” is positioned below the fourth rectangular box.&#10;" title="Figure 3-59 Values of the overflow property"/>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6268" y="2684084"/>
            <a:ext cx="7967663" cy="3716716"/>
          </a:xfrm>
          <a:prstGeom prst="rect">
            <a:avLst/>
          </a:prstGeom>
          <a:noFill/>
          <a:ln w="9525">
            <a:noFill/>
            <a:miter lim="800000"/>
            <a:headEnd/>
            <a:tailEnd/>
          </a:ln>
        </p:spPr>
      </p:pic>
    </p:spTree>
    <p:extLst>
      <p:ext uri="{BB962C8B-B14F-4D97-AF65-F5344CB8AC3E}">
        <p14:creationId xmlns:p14="http://schemas.microsoft.com/office/powerpoint/2010/main" val="1658171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Handling Overflow (continued 3)</a:t>
            </a:r>
          </a:p>
        </p:txBody>
      </p:sp>
      <p:pic>
        <p:nvPicPr>
          <p:cNvPr id="6" name="Content Placeholder 5" descr="This figure explains how to set the overflow property.&#10;The first line of the code reads “/* Main Styles */”. The second line of the code reads “main {”. The third line of the code reads “overflow: auto;”. A rectangular box labeled “displays scrollbars if the content overflows the allotted height” is positioned on the left side of the figure. An arrow originating from the first rectangular box points to the third line of the code.&#10;The fourth line of the code reads “position: relative;”. The fifth line of the code reads “height: 450px;”. A rectangular box labeled “sets the height of the infographic to 450 pixels” is positioned on the right side of the figure. An arrow originating from the second rectangular box points to the fifth line of the code. The sixth line of the code reads “width: 100%;” and the seventh of the code line reads “}”.&#10;" title="Figure 3-60 Setting the overflow proper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448164"/>
            <a:ext cx="8305800" cy="2449034"/>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65</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744622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Clipping an Element</a:t>
            </a:r>
          </a:p>
        </p:txBody>
      </p:sp>
      <p:sp>
        <p:nvSpPr>
          <p:cNvPr id="3" name="Content Placeholder 2"/>
          <p:cNvSpPr>
            <a:spLocks noGrp="1"/>
          </p:cNvSpPr>
          <p:nvPr>
            <p:ph idx="1"/>
          </p:nvPr>
        </p:nvSpPr>
        <p:spPr/>
        <p:txBody>
          <a:bodyPr/>
          <a:lstStyle/>
          <a:p>
            <a:r>
              <a:rPr lang="en-IN" b="1" dirty="0"/>
              <a:t>Clip</a:t>
            </a:r>
            <a:r>
              <a:rPr lang="en-IN" dirty="0"/>
              <a:t> – Defines a rectangular region through which an element’s content can be viewed</a:t>
            </a:r>
          </a:p>
          <a:p>
            <a:r>
              <a:rPr lang="en-IN" dirty="0"/>
              <a:t>Anything that lies outside the boundary of the rectangle is hidden</a:t>
            </a:r>
          </a:p>
          <a:p>
            <a:r>
              <a:rPr lang="en-IN" dirty="0"/>
              <a:t>The syntax of the </a:t>
            </a:r>
            <a:r>
              <a:rPr lang="en-IN" sz="2600" dirty="0">
                <a:latin typeface="Courier New" panose="02070309020205020404" pitchFamily="49" charset="0"/>
                <a:cs typeface="Courier New" panose="02070309020205020404" pitchFamily="49" charset="0"/>
              </a:rPr>
              <a:t>clip</a:t>
            </a:r>
            <a:r>
              <a:rPr lang="en-IN" dirty="0"/>
              <a:t> property is</a:t>
            </a:r>
          </a:p>
          <a:p>
            <a:pPr marL="914400" lvl="2" indent="0">
              <a:buNone/>
            </a:pPr>
            <a:r>
              <a:rPr lang="en-IN" sz="2600" dirty="0">
                <a:latin typeface="Courier New" panose="02070309020205020404" pitchFamily="49" charset="0"/>
                <a:cs typeface="Courier New" panose="02070309020205020404" pitchFamily="49" charset="0"/>
              </a:rPr>
              <a:t>clip: </a:t>
            </a:r>
            <a:r>
              <a:rPr lang="en-IN" sz="2600" dirty="0" err="1">
                <a:latin typeface="Courier New" panose="02070309020205020404" pitchFamily="49" charset="0"/>
                <a:cs typeface="Courier New" panose="02070309020205020404" pitchFamily="49" charset="0"/>
              </a:rPr>
              <a:t>rect</a:t>
            </a:r>
            <a:r>
              <a:rPr lang="en-IN" sz="2600" dirty="0">
                <a:latin typeface="Courier New" panose="02070309020205020404" pitchFamily="49" charset="0"/>
                <a:cs typeface="Courier New" panose="02070309020205020404" pitchFamily="49" charset="0"/>
              </a:rPr>
              <a:t>(</a:t>
            </a:r>
            <a:r>
              <a:rPr lang="en-IN" sz="2600" i="1" dirty="0">
                <a:latin typeface="Courier New" panose="02070309020205020404" pitchFamily="49" charset="0"/>
                <a:cs typeface="Courier New" panose="02070309020205020404" pitchFamily="49" charset="0"/>
              </a:rPr>
              <a:t>top</a:t>
            </a:r>
            <a:r>
              <a:rPr lang="en-IN" sz="2600" dirty="0">
                <a:latin typeface="Courier New" panose="02070309020205020404" pitchFamily="49" charset="0"/>
                <a:cs typeface="Courier New" panose="02070309020205020404" pitchFamily="49" charset="0"/>
              </a:rPr>
              <a:t>, </a:t>
            </a:r>
            <a:r>
              <a:rPr lang="en-IN" sz="2600" i="1" dirty="0">
                <a:latin typeface="Courier New" panose="02070309020205020404" pitchFamily="49" charset="0"/>
                <a:cs typeface="Courier New" panose="02070309020205020404" pitchFamily="49" charset="0"/>
              </a:rPr>
              <a:t>right</a:t>
            </a:r>
            <a:r>
              <a:rPr lang="en-IN" sz="2600" dirty="0">
                <a:latin typeface="Courier New" panose="02070309020205020404" pitchFamily="49" charset="0"/>
                <a:cs typeface="Courier New" panose="02070309020205020404" pitchFamily="49" charset="0"/>
              </a:rPr>
              <a:t>, </a:t>
            </a:r>
            <a:r>
              <a:rPr lang="en-IN" sz="2600" i="1" dirty="0" err="1">
                <a:latin typeface="Courier New" panose="02070309020205020404" pitchFamily="49" charset="0"/>
                <a:cs typeface="Courier New" panose="02070309020205020404" pitchFamily="49" charset="0"/>
              </a:rPr>
              <a:t>bottom</a:t>
            </a:r>
            <a:r>
              <a:rPr lang="en-IN" sz="2600" dirty="0" err="1">
                <a:latin typeface="Courier New" panose="02070309020205020404" pitchFamily="49" charset="0"/>
                <a:cs typeface="Courier New" panose="02070309020205020404" pitchFamily="49" charset="0"/>
              </a:rPr>
              <a:t>,</a:t>
            </a:r>
            <a:r>
              <a:rPr lang="en-IN" sz="2600" i="1" dirty="0" err="1">
                <a:latin typeface="Courier New" panose="02070309020205020404" pitchFamily="49" charset="0"/>
                <a:cs typeface="Courier New" panose="02070309020205020404" pitchFamily="49" charset="0"/>
              </a:rPr>
              <a:t>left</a:t>
            </a:r>
            <a:r>
              <a:rPr lang="en-IN" sz="2600" dirty="0">
                <a:latin typeface="Courier New" panose="02070309020205020404" pitchFamily="49" charset="0"/>
                <a:cs typeface="Courier New" panose="02070309020205020404" pitchFamily="49" charset="0"/>
              </a:rPr>
              <a:t>);</a:t>
            </a:r>
          </a:p>
          <a:p>
            <a:pPr marL="403225" lvl="2" indent="0">
              <a:buNone/>
            </a:pPr>
            <a:r>
              <a:rPr lang="en-IN" sz="3200" dirty="0"/>
              <a:t>where </a:t>
            </a:r>
            <a:r>
              <a:rPr lang="en-IN" sz="2600" i="1" dirty="0">
                <a:latin typeface="Courier New" panose="02070309020205020404" pitchFamily="49" charset="0"/>
                <a:cs typeface="Courier New" panose="02070309020205020404" pitchFamily="49" charset="0"/>
              </a:rPr>
              <a:t>top</a:t>
            </a:r>
            <a:r>
              <a:rPr lang="en-IN" sz="3200" dirty="0"/>
              <a:t>, </a:t>
            </a:r>
            <a:r>
              <a:rPr lang="en-IN" sz="2600" i="1" dirty="0">
                <a:latin typeface="Courier New" panose="02070309020205020404" pitchFamily="49" charset="0"/>
                <a:cs typeface="Courier New" panose="02070309020205020404" pitchFamily="49" charset="0"/>
              </a:rPr>
              <a:t>right</a:t>
            </a:r>
            <a:r>
              <a:rPr lang="en-IN" sz="3200" dirty="0"/>
              <a:t>, </a:t>
            </a:r>
            <a:r>
              <a:rPr lang="en-IN" sz="2600" i="1" dirty="0">
                <a:latin typeface="Courier New" panose="02070309020205020404" pitchFamily="49" charset="0"/>
                <a:cs typeface="Courier New" panose="02070309020205020404" pitchFamily="49" charset="0"/>
              </a:rPr>
              <a:t>bottom</a:t>
            </a:r>
            <a:r>
              <a:rPr lang="en-IN" sz="3200" dirty="0"/>
              <a:t>, and </a:t>
            </a:r>
            <a:r>
              <a:rPr lang="en-IN" sz="2600" i="1" dirty="0">
                <a:latin typeface="Courier New" panose="02070309020205020404" pitchFamily="49" charset="0"/>
                <a:cs typeface="Courier New" panose="02070309020205020404" pitchFamily="49" charset="0"/>
              </a:rPr>
              <a:t>left</a:t>
            </a:r>
            <a:r>
              <a:rPr lang="en-IN" sz="3200" i="1" dirty="0"/>
              <a:t> </a:t>
            </a:r>
            <a:r>
              <a:rPr lang="en-IN" sz="3200" dirty="0"/>
              <a:t>define the coordinates of the clipping rectangle</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66</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3971505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Clipping an Element (continued)</a:t>
            </a:r>
          </a:p>
        </p:txBody>
      </p:sp>
      <p:pic>
        <p:nvPicPr>
          <p:cNvPr id="6" name="Content Placeholder 5" descr="This figure explains how to clip an image.&#10;An image consisting of strawberries is positioned on the left side of the figure. A label “clip: rect(100px, 270px, 260px, 65px)” is positioned below the first image. A vertical dotted line is drawn at a length of 65px from the left of the image and is marked the same. A vertical dotted line is drawn at a length of 270px from the left of the image and is marked the same. A horizontal dotted line is drawn at a length of 100px from the top of the image and is marked the same. A horizontal dotted line is drawn at a length of 260px from the top of the image and is marked the same.&#10;A smaller image of one strawberry is positioned to the right of the first image. A label “clipped image” is positioned below the second image.&#10;" title="Figure 3-62 Clipping an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85362"/>
            <a:ext cx="8305800" cy="4774639"/>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67</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5540372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Stacking elements</a:t>
            </a:r>
          </a:p>
        </p:txBody>
      </p:sp>
      <p:sp>
        <p:nvSpPr>
          <p:cNvPr id="3" name="Content Placeholder 2"/>
          <p:cNvSpPr>
            <a:spLocks noGrp="1"/>
          </p:cNvSpPr>
          <p:nvPr>
            <p:ph idx="1"/>
          </p:nvPr>
        </p:nvSpPr>
        <p:spPr/>
        <p:txBody>
          <a:bodyPr/>
          <a:lstStyle/>
          <a:p>
            <a:r>
              <a:rPr lang="en-IN" dirty="0"/>
              <a:t>By default, elements that are loaded later by a browser are displayed on top of elements that are loaded earlier</a:t>
            </a:r>
          </a:p>
          <a:p>
            <a:r>
              <a:rPr lang="en-IN" dirty="0"/>
              <a:t>To specify different stacking order, use the following </a:t>
            </a:r>
            <a:r>
              <a:rPr lang="en-IN" sz="2600" dirty="0">
                <a:latin typeface="Courier New" panose="02070309020205020404" pitchFamily="49" charset="0"/>
                <a:cs typeface="Courier New" panose="02070309020205020404" pitchFamily="49" charset="0"/>
              </a:rPr>
              <a:t>z-index</a:t>
            </a:r>
            <a:r>
              <a:rPr lang="en-IN" dirty="0"/>
              <a:t> property:</a:t>
            </a:r>
          </a:p>
          <a:p>
            <a:pPr marL="914400" lvl="2" indent="0">
              <a:buNone/>
            </a:pPr>
            <a:r>
              <a:rPr lang="en-IN" sz="2600" dirty="0">
                <a:latin typeface="Courier New" panose="02070309020205020404" pitchFamily="49" charset="0"/>
                <a:cs typeface="Courier New" panose="02070309020205020404" pitchFamily="49" charset="0"/>
              </a:rPr>
              <a:t>z-index: </a:t>
            </a:r>
            <a:r>
              <a:rPr lang="en-IN" sz="2600" i="1" dirty="0">
                <a:latin typeface="Courier New" panose="02070309020205020404" pitchFamily="49" charset="0"/>
                <a:cs typeface="Courier New" panose="02070309020205020404" pitchFamily="49" charset="0"/>
              </a:rPr>
              <a:t>value</a:t>
            </a:r>
            <a:r>
              <a:rPr lang="en-IN" sz="2600" dirty="0">
                <a:latin typeface="Courier New" panose="02070309020205020404" pitchFamily="49" charset="0"/>
                <a:cs typeface="Courier New" panose="02070309020205020404" pitchFamily="49" charset="0"/>
              </a:rPr>
              <a:t>;</a:t>
            </a:r>
          </a:p>
          <a:p>
            <a:pPr marL="403225" lvl="2" indent="0">
              <a:buNone/>
            </a:pPr>
            <a:r>
              <a:rPr lang="en-IN" sz="3200" dirty="0">
                <a:cs typeface="Courier New" panose="02070309020205020404" pitchFamily="49" charset="0"/>
              </a:rPr>
              <a:t>where </a:t>
            </a:r>
            <a:r>
              <a:rPr lang="en-IN" sz="2600" i="1" dirty="0">
                <a:latin typeface="Courier New" panose="02070309020205020404" pitchFamily="49" charset="0"/>
                <a:cs typeface="Courier New" panose="02070309020205020404" pitchFamily="49" charset="0"/>
              </a:rPr>
              <a:t>value</a:t>
            </a:r>
            <a:r>
              <a:rPr lang="en-IN" sz="3200" dirty="0">
                <a:cs typeface="Courier New" panose="02070309020205020404" pitchFamily="49" charset="0"/>
              </a:rPr>
              <a:t> is a positive or negative integer, or the keyword </a:t>
            </a:r>
            <a:r>
              <a:rPr lang="en-IN" sz="2600" dirty="0">
                <a:latin typeface="Courier New" panose="02070309020205020404" pitchFamily="49" charset="0"/>
                <a:cs typeface="Courier New" panose="02070309020205020404" pitchFamily="49" charset="0"/>
              </a:rPr>
              <a:t>auto</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68</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2939155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Stacking elements (continued 1)</a:t>
            </a:r>
          </a:p>
        </p:txBody>
      </p:sp>
      <p:sp>
        <p:nvSpPr>
          <p:cNvPr id="7" name="Content Placeholder 6"/>
          <p:cNvSpPr>
            <a:spLocks noGrp="1"/>
          </p:cNvSpPr>
          <p:nvPr>
            <p:ph idx="1"/>
          </p:nvPr>
        </p:nvSpPr>
        <p:spPr/>
        <p:txBody>
          <a:bodyPr/>
          <a:lstStyle/>
          <a:p>
            <a:r>
              <a:rPr lang="en-IN" dirty="0"/>
              <a:t>The </a:t>
            </a:r>
            <a:r>
              <a:rPr lang="en-IN" sz="2600" dirty="0">
                <a:latin typeface="Courier New" panose="02070309020205020404" pitchFamily="49" charset="0"/>
                <a:cs typeface="Courier New" panose="02070309020205020404" pitchFamily="49" charset="0"/>
              </a:rPr>
              <a:t>z-index</a:t>
            </a:r>
            <a:r>
              <a:rPr lang="en-IN" dirty="0"/>
              <a:t> property works only for elements that are placed with absolute positioning</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69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8" name="Content Placeholder 5" descr="This figure explains how to use the z-index property to stack elements.&#10;A rectangular box labeled “z-index: 1” is positioned at the center of the figure. A rectangular box labeled “z-index: 2” is positioned on the top-right corner of the figure partially overlapping the first rectangular box. A rectangular box labeled “z-index: 3” is positioned on the top-left corner partially overlapping the first and second rectangular boxes.&#10;" title="Figure 3-63 Using the z-index property to stack el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51717" y="2433637"/>
            <a:ext cx="7316766" cy="3786188"/>
          </a:xfrm>
          <a:prstGeom prst="rect">
            <a:avLst/>
          </a:prstGeom>
          <a:noFill/>
          <a:ln w="9525">
            <a:noFill/>
            <a:miter lim="800000"/>
            <a:headEnd/>
            <a:tailEnd/>
          </a:ln>
        </p:spPr>
      </p:pic>
    </p:spTree>
    <p:extLst>
      <p:ext uri="{BB962C8B-B14F-4D97-AF65-F5344CB8AC3E}">
        <p14:creationId xmlns:p14="http://schemas.microsoft.com/office/powerpoint/2010/main" val="65163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Creating a Reset Style Sheet</a:t>
            </a:r>
          </a:p>
        </p:txBody>
      </p:sp>
      <p:sp>
        <p:nvSpPr>
          <p:cNvPr id="3" name="Content Placeholder 2"/>
          <p:cNvSpPr>
            <a:spLocks noGrp="1"/>
          </p:cNvSpPr>
          <p:nvPr>
            <p:ph idx="1"/>
          </p:nvPr>
        </p:nvSpPr>
        <p:spPr/>
        <p:txBody>
          <a:bodyPr/>
          <a:lstStyle/>
          <a:p>
            <a:r>
              <a:rPr lang="en-IN" b="1" dirty="0"/>
              <a:t>Reset style sheet</a:t>
            </a:r>
            <a:r>
              <a:rPr lang="en-IN" dirty="0"/>
              <a:t> supersedes a browser’s default styles and provides a consistent starting point for page design</a:t>
            </a:r>
          </a:p>
          <a:p>
            <a:r>
              <a:rPr lang="en-IN" dirty="0"/>
              <a:t>The first style rule in a sheet is the </a:t>
            </a:r>
            <a:r>
              <a:rPr lang="en-IN" sz="2600" dirty="0">
                <a:latin typeface="Courier New" panose="02070309020205020404" pitchFamily="49" charset="0"/>
                <a:cs typeface="Courier New" panose="02070309020205020404" pitchFamily="49" charset="0"/>
              </a:rPr>
              <a:t>display</a:t>
            </a:r>
            <a:r>
              <a:rPr lang="en-IN" dirty="0"/>
              <a:t> property used to display HTML5 structural elements</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7</a:t>
            </a:fld>
            <a:endParaRPr lang="en-US" dirty="0"/>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7" name="Picture 6" descr="This figure shows how to display HTML5 structural elements as blocks.&#10;The figure consists of a block of code. The first line of the code reads “/* Structural Styles */”. The second line of the code reads “article, aside, figcaption, figure,”. The third line of the code reads “footer, header, main, nav, section {”. The fourth line of the code reads “display: block;” and the sixth line of the code reads “}”.&#10;" title="Figure 3-2 Displaying HTML5 structural elements as blocks"/>
          <p:cNvPicPr>
            <a:picLocks noChangeAspect="1"/>
          </p:cNvPicPr>
          <p:nvPr/>
        </p:nvPicPr>
        <p:blipFill>
          <a:blip r:embed="rId3"/>
          <a:stretch>
            <a:fillRect/>
          </a:stretch>
        </p:blipFill>
        <p:spPr>
          <a:xfrm>
            <a:off x="768585" y="4333700"/>
            <a:ext cx="7683030" cy="2067100"/>
          </a:xfrm>
          <a:prstGeom prst="rect">
            <a:avLst/>
          </a:prstGeom>
        </p:spPr>
      </p:pic>
    </p:spTree>
    <p:extLst>
      <p:ext uri="{BB962C8B-B14F-4D97-AF65-F5344CB8AC3E}">
        <p14:creationId xmlns:p14="http://schemas.microsoft.com/office/powerpoint/2010/main" val="3856904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Stacking elements (continued 2)</a:t>
            </a:r>
          </a:p>
        </p:txBody>
      </p:sp>
      <p:sp>
        <p:nvSpPr>
          <p:cNvPr id="7" name="Content Placeholder 6"/>
          <p:cNvSpPr>
            <a:spLocks noGrp="1"/>
          </p:cNvSpPr>
          <p:nvPr>
            <p:ph idx="1"/>
          </p:nvPr>
        </p:nvSpPr>
        <p:spPr/>
        <p:txBody>
          <a:bodyPr/>
          <a:lstStyle/>
          <a:p>
            <a:r>
              <a:rPr lang="en-IN" dirty="0"/>
              <a:t>An element’s z-index value determines its position relative only to other elements that share a common parent</a:t>
            </a: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70</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pic>
        <p:nvPicPr>
          <p:cNvPr id="10" name="Picture 9" descr="This figure explains how to stack nested objects.&#10;A rectangular box labelled “z-index: 1” is positioned at the center of the figure. A dotted rectangular box labeled “z-index: 4” is positioned at the center of the first rectangular box. A rectangular box labeled “z-index: 2” is positioned on the top-right corner of the figure overlapping the first rectangular box. A rectangular box labeled “z-index: 3” is positioned on the top-left corner overlapping the first, second, and third rectangular boxes.&#10;" title="Figure 3-64 Stacking nested objects"/>
          <p:cNvPicPr>
            <a:picLocks noChangeAspect="1"/>
          </p:cNvPicPr>
          <p:nvPr/>
        </p:nvPicPr>
        <p:blipFill>
          <a:blip r:embed="rId3"/>
          <a:stretch>
            <a:fillRect/>
          </a:stretch>
        </p:blipFill>
        <p:spPr>
          <a:xfrm>
            <a:off x="759012" y="2754726"/>
            <a:ext cx="6860988" cy="3565908"/>
          </a:xfrm>
          <a:prstGeom prst="rect">
            <a:avLst/>
          </a:prstGeom>
        </p:spPr>
      </p:pic>
    </p:spTree>
    <p:extLst>
      <p:ext uri="{BB962C8B-B14F-4D97-AF65-F5344CB8AC3E}">
        <p14:creationId xmlns:p14="http://schemas.microsoft.com/office/powerpoint/2010/main" val="305990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077200" cy="762000"/>
          </a:xfrm>
        </p:spPr>
        <p:txBody>
          <a:bodyPr/>
          <a:lstStyle/>
          <a:p>
            <a:r>
              <a:rPr lang="en-IN" dirty="0"/>
              <a:t>Creating a Reset Style Sheet (continued)</a:t>
            </a:r>
          </a:p>
        </p:txBody>
      </p:sp>
      <p:pic>
        <p:nvPicPr>
          <p:cNvPr id="6" name="Content Placeholder 5" descr="This figure explains the new style rules in a document.&#10;The figure consists of a block of code. The first line of the code reads “/* Typographic Styles */”. The second line of the code reads “address, article, aside, blockquote, body, cite,”. The third line of the code reads “div, dl, dt, dd, em, figcaption, figure, footer,”. The fourth line of the code reads “h1, h2, h3, h4, h5, h6, header, html, img,”. The fifth line of the code reads “li, main, nav, ol, p, section, span, ul {”. The sixth line of the code reads “background: transparent;”. A rectangular box labeled “makes the background color transparent” is positioned on the left side of the code. An arrow originating from this box points to the sixth line of the code.&#10;The seventh line of the code reads “font-size: 100%;”. A rectangular box labeled “sets the font size equal to the font size of the parent” is positioned to the right of the code. An arrow originating from this box points to the seventh line of the code.&#10;The eight line of the code reads “margin: 0;” and the ninth line of the code reads “padding: 0;”. A rectangular box labeled “removes all margin and padding spaces” is positioned below the first rectangular box. An arrow originating from the third rectangular box points to the eighth and ninth lines of the code.&#10;The tenth line of the code reads “vertical-align: baseline;”. A rectangular box labeled “aligns all content with the baseline” is positioned below the third rectangular box. An arrow originating from the fourth rectangular box points to the tenth line of the code.&#10;The eleventh line of the code reads “}”. The twelfth line of the code reads “nav ul{”. The thirteenth line of the code reads “list-style: none;”. The fourteenth line of the code reads “list-style-image: none;”. A fifth rectangular box labeled “does not display markers for unordered lists within navigation lists” is positioned below the second rectangular box. An arrow originating from the fifth box points to the twelfth, thirteenth, and fourteenth lines of the code.&#10;The fifteenth line of the code reads “}”. The sixteenth line of the code reads “nav a {”. The seventeenth line of the code reads “text-decoration: none;”. A rectangular box labeled “does not underline hypertext links within navigation lists” is positioned below the fifth rectangular box. An arrow originating from the sixth rectangular box points to the seventeenth line of the code.&#10;The eighteenth line of the code reads “}”. The nineteenth line of the code reads “body {”. The twentieth line of the code reads “line-height: 1;”. A rectangular box labeled “single spaces all body text” is positioned below the sixth rectangular box. An arrow originating from the seventh rectangular box points to the twentieth line of the code.&#10;The twenty first line of the code reads “}”.&#10;" title="Figure 3-3 Completing the reset style shee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0954" y="1219200"/>
            <a:ext cx="6698292" cy="4906963"/>
          </a:xfrm>
        </p:spPr>
      </p:pic>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8</a:t>
            </a:fld>
            <a:endParaRPr lang="en-US" dirty="0"/>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62849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Exploring Page Layout Designs</a:t>
            </a:r>
          </a:p>
        </p:txBody>
      </p:sp>
      <p:sp>
        <p:nvSpPr>
          <p:cNvPr id="3" name="Content Placeholder 2"/>
          <p:cNvSpPr>
            <a:spLocks noGrp="1"/>
          </p:cNvSpPr>
          <p:nvPr>
            <p:ph idx="1"/>
          </p:nvPr>
        </p:nvSpPr>
        <p:spPr>
          <a:xfrm>
            <a:off x="457200" y="1219200"/>
            <a:ext cx="8305800" cy="5181600"/>
          </a:xfrm>
        </p:spPr>
        <p:txBody>
          <a:bodyPr/>
          <a:lstStyle/>
          <a:p>
            <a:r>
              <a:rPr lang="en-IN" dirty="0"/>
              <a:t>Web page layouts fall into three categories:</a:t>
            </a:r>
          </a:p>
          <a:p>
            <a:pPr lvl="1"/>
            <a:r>
              <a:rPr lang="en-IN" b="1" dirty="0">
                <a:cs typeface="Courier New" panose="02070309020205020404" pitchFamily="49" charset="0"/>
              </a:rPr>
              <a:t>Fixed layout</a:t>
            </a:r>
            <a:r>
              <a:rPr lang="en-IN" dirty="0">
                <a:cs typeface="Courier New" panose="02070309020205020404" pitchFamily="49" charset="0"/>
              </a:rPr>
              <a:t> – Size of the page and page elements are fixed, usually using pixels as the unit of measure</a:t>
            </a:r>
          </a:p>
          <a:p>
            <a:pPr lvl="1"/>
            <a:r>
              <a:rPr lang="en-IN" b="1" dirty="0">
                <a:cs typeface="Courier New" panose="02070309020205020404" pitchFamily="49" charset="0"/>
              </a:rPr>
              <a:t>Fluid layout</a:t>
            </a:r>
            <a:r>
              <a:rPr lang="en-IN" dirty="0">
                <a:cs typeface="Courier New" panose="02070309020205020404" pitchFamily="49" charset="0"/>
              </a:rPr>
              <a:t> – The width of the page elements are set as a percent of the available screen width</a:t>
            </a:r>
          </a:p>
          <a:p>
            <a:pPr lvl="1"/>
            <a:r>
              <a:rPr lang="en-IN" b="1" dirty="0">
                <a:cs typeface="Courier New" panose="02070309020205020404" pitchFamily="49" charset="0"/>
              </a:rPr>
              <a:t>Elastic layout</a:t>
            </a:r>
            <a:r>
              <a:rPr lang="en-IN" dirty="0">
                <a:cs typeface="Courier New" panose="02070309020205020404" pitchFamily="49" charset="0"/>
              </a:rPr>
              <a:t> – Images and text are always sized in proportion to each other in </a:t>
            </a:r>
            <a:r>
              <a:rPr lang="en-IN" dirty="0" err="1">
                <a:cs typeface="Courier New" panose="02070309020205020404" pitchFamily="49" charset="0"/>
              </a:rPr>
              <a:t>em</a:t>
            </a:r>
            <a:r>
              <a:rPr lang="en-IN" dirty="0">
                <a:cs typeface="Courier New" panose="02070309020205020404" pitchFamily="49" charset="0"/>
              </a:rPr>
              <a:t> units </a:t>
            </a:r>
            <a:endParaRPr lang="en-IN" b="1" dirty="0">
              <a:cs typeface="Courier New" panose="02070309020205020404" pitchFamily="49" charset="0"/>
            </a:endParaRPr>
          </a:p>
        </p:txBody>
      </p:sp>
      <p:sp>
        <p:nvSpPr>
          <p:cNvPr id="5" name="Slide Number Placeholder 4"/>
          <p:cNvSpPr>
            <a:spLocks noGrp="1"/>
          </p:cNvSpPr>
          <p:nvPr>
            <p:ph type="sldNum" sz="quarter" idx="11"/>
          </p:nvPr>
        </p:nvSpPr>
        <p:spPr/>
        <p:txBody>
          <a:bodyPr/>
          <a:lstStyle/>
          <a:p>
            <a:pPr>
              <a:defRPr/>
            </a:pPr>
            <a:fld id="{D088EE75-1E5F-46E6-9335-A082CDF6502C}" type="slidenum">
              <a:rPr lang="en-US" smtClean="0"/>
              <a:pPr>
                <a:defRPr/>
              </a:pPr>
              <a:t>9</a:t>
            </a:fld>
            <a:endParaRPr lang="en-US"/>
          </a:p>
        </p:txBody>
      </p:sp>
      <p:sp>
        <p:nvSpPr>
          <p:cNvPr id="4" name="Footer Placeholder 3"/>
          <p:cNvSpPr>
            <a:spLocks noGrp="1"/>
          </p:cNvSpPr>
          <p:nvPr>
            <p:ph type="ftr" sz="quarter" idx="3"/>
          </p:nvPr>
        </p:nvSpPr>
        <p:spPr/>
        <p:txBody>
          <a:bodyPr/>
          <a:lstStyle/>
          <a:p>
            <a:pPr>
              <a:defRPr/>
            </a:pPr>
            <a:r>
              <a:rPr lang="en-US" dirty="0"/>
              <a:t>New Perspectives on HTML5, CSS3, and JavaScript, 6th Edition</a:t>
            </a:r>
          </a:p>
        </p:txBody>
      </p:sp>
    </p:spTree>
    <p:extLst>
      <p:ext uri="{BB962C8B-B14F-4D97-AF65-F5344CB8AC3E}">
        <p14:creationId xmlns:p14="http://schemas.microsoft.com/office/powerpoint/2010/main" val="1357952521"/>
      </p:ext>
    </p:extLst>
  </p:cSld>
  <p:clrMapOvr>
    <a:masterClrMapping/>
  </p:clrMapOvr>
</p:sld>
</file>

<file path=ppt/theme/theme1.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8768</TotalTime>
  <Words>2937</Words>
  <Application>Microsoft Office PowerPoint</Application>
  <PresentationFormat>On-screen Show (4:3)</PresentationFormat>
  <Paragraphs>415</Paragraphs>
  <Slides>70</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BatangChe</vt:lpstr>
      <vt:lpstr>Calibri</vt:lpstr>
      <vt:lpstr>Cambria</vt:lpstr>
      <vt:lpstr>Courier New</vt:lpstr>
      <vt:lpstr>Times New Roman</vt:lpstr>
      <vt:lpstr>3_Office Theme</vt:lpstr>
      <vt:lpstr>PowerPoint Presentation</vt:lpstr>
      <vt:lpstr>Objectives</vt:lpstr>
      <vt:lpstr>Objectives (continued)</vt:lpstr>
      <vt:lpstr>Page Layout with Floating Elements</vt:lpstr>
      <vt:lpstr>Introducing the display Style</vt:lpstr>
      <vt:lpstr>Introducing the display Style (continued)</vt:lpstr>
      <vt:lpstr>Creating a Reset Style Sheet</vt:lpstr>
      <vt:lpstr>Creating a Reset Style Sheet (continued)</vt:lpstr>
      <vt:lpstr>Exploring Page Layout Designs</vt:lpstr>
      <vt:lpstr>Exploring Page Layout Designs (continued)</vt:lpstr>
      <vt:lpstr>Working with Width and Height</vt:lpstr>
      <vt:lpstr>Working with Width and Height (continued)</vt:lpstr>
      <vt:lpstr>Centering a Block Element</vt:lpstr>
      <vt:lpstr>Vertical Centering (continued)</vt:lpstr>
      <vt:lpstr>Vertical Centering</vt:lpstr>
      <vt:lpstr>Floating Page Content</vt:lpstr>
      <vt:lpstr>Floating Page Content (continued 1)</vt:lpstr>
      <vt:lpstr>Floating Page Content (continued 2)</vt:lpstr>
      <vt:lpstr>Clearing a Float</vt:lpstr>
      <vt:lpstr>Clearing a Float (continued 1)</vt:lpstr>
      <vt:lpstr>Clearing a Float (continued 2)</vt:lpstr>
      <vt:lpstr>Clearing a Float (continued 3)</vt:lpstr>
      <vt:lpstr>Clearing a Float (continued 4)</vt:lpstr>
      <vt:lpstr>Refining a Floated Layout</vt:lpstr>
      <vt:lpstr>Refining a Floated Layout (continued 1)</vt:lpstr>
      <vt:lpstr>Refining a Floated Layout (continued 2)</vt:lpstr>
      <vt:lpstr>Working with Container Collapse</vt:lpstr>
      <vt:lpstr>Working with Container Collapse (continued 1)</vt:lpstr>
      <vt:lpstr>Working with Container Collapse (continued 2)</vt:lpstr>
      <vt:lpstr>Page Layout Grids</vt:lpstr>
      <vt:lpstr>Overview of Grid-Based Layouts</vt:lpstr>
      <vt:lpstr>Overview of Grid-Based Layouts (continued 1)</vt:lpstr>
      <vt:lpstr>Overview of Grid-Based Layouts (continued 2)</vt:lpstr>
      <vt:lpstr>Fixed and Fluid Grids</vt:lpstr>
      <vt:lpstr>CSS Frameworks</vt:lpstr>
      <vt:lpstr>Setting up a Grid</vt:lpstr>
      <vt:lpstr>Setting up a Grid (continued 1)</vt:lpstr>
      <vt:lpstr>Setting up a Grid (continued 2)</vt:lpstr>
      <vt:lpstr>Setting up a Grid (continued 3)</vt:lpstr>
      <vt:lpstr>Designing the Grid Rows</vt:lpstr>
      <vt:lpstr>Designing the Grid Columns</vt:lpstr>
      <vt:lpstr>Designing the Grid Columns (continued)</vt:lpstr>
      <vt:lpstr>Adding the Page Content</vt:lpstr>
      <vt:lpstr>Outlining a Grid</vt:lpstr>
      <vt:lpstr>Outlining a Grid (continued)</vt:lpstr>
      <vt:lpstr>Defining a CSS Grid</vt:lpstr>
      <vt:lpstr>Defining a CSS Grid (continued)</vt:lpstr>
      <vt:lpstr>Assigning Content to Grid Cells</vt:lpstr>
      <vt:lpstr>Assigning Content to Grid Cells (continued)</vt:lpstr>
      <vt:lpstr>Layout with Positioning Styles</vt:lpstr>
      <vt:lpstr>Layout with Positioning Styles (continued)</vt:lpstr>
      <vt:lpstr>The CSS positioning Styles</vt:lpstr>
      <vt:lpstr>The CSS Positioning Styles (continued 1)</vt:lpstr>
      <vt:lpstr>The CSS Positioning Styles (continued 2)</vt:lpstr>
      <vt:lpstr>The CSS Positioning Styles (continued 3)</vt:lpstr>
      <vt:lpstr>Fixed and Inherited Positioning</vt:lpstr>
      <vt:lpstr>Using the Positioning Styles</vt:lpstr>
      <vt:lpstr>Using the Positioning Styles (continued 1)</vt:lpstr>
      <vt:lpstr>Using the Positioning Styles (continued 2)</vt:lpstr>
      <vt:lpstr>Using the Positioning Styles (continued 3)</vt:lpstr>
      <vt:lpstr>Using the Positioning Styles (continued 4)</vt:lpstr>
      <vt:lpstr>Handling Overflow</vt:lpstr>
      <vt:lpstr>Handling Overflow (continued 1)</vt:lpstr>
      <vt:lpstr>Handling Overflow (continued 2)</vt:lpstr>
      <vt:lpstr>Handling Overflow (continued 3)</vt:lpstr>
      <vt:lpstr>Clipping an Element</vt:lpstr>
      <vt:lpstr>Clipping an Element (continued)</vt:lpstr>
      <vt:lpstr>Stacking elements</vt:lpstr>
      <vt:lpstr>Stacking elements (continued 1)</vt:lpstr>
      <vt:lpstr>Stacking elements (continued 2)</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Course Technology</dc:creator>
  <cp:lastModifiedBy>Garguilo, Maria</cp:lastModifiedBy>
  <cp:revision>1025</cp:revision>
  <dcterms:created xsi:type="dcterms:W3CDTF">2001-08-29T21:35:42Z</dcterms:created>
  <dcterms:modified xsi:type="dcterms:W3CDTF">2017-06-23T19:43:49Z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1-msZHeavFpns7XDBLQhy7D2HHxp6WyIPfkYnZeLjR4o</vt:lpwstr>
  </property>
  <property fmtid="{D5CDD505-2E9C-101B-9397-08002B2CF9AE}" pid="3" name="Google.Documents.RevisionId">
    <vt:lpwstr>08247036519663079581</vt:lpwstr>
  </property>
  <property fmtid="{D5CDD505-2E9C-101B-9397-08002B2CF9AE}" pid="4" name="Google.Documents.PluginVersion">
    <vt:lpwstr>2.0.2026.3768</vt:lpwstr>
  </property>
  <property fmtid="{D5CDD505-2E9C-101B-9397-08002B2CF9AE}" pid="5" name="Google.Documents.MergeIncapabilityFlags">
    <vt:i4>0</vt:i4>
  </property>
</Properties>
</file>