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64" r:id="rId4"/>
    <p:sldId id="263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51A54-2E5C-CCF2-3B9C-A78C498D5778}" v="339" dt="2023-03-27T01:05:32.225"/>
    <p1510:client id="{1D680188-C7B6-AD31-12FB-3BC4ABF5FFB6}" v="202" dt="2023-03-27T01:22:44.582"/>
    <p1510:client id="{2104852B-693E-C3F8-EA8D-D9EB95C5C592}" v="86" dt="2023-03-26T23:59:02.597"/>
    <p1510:client id="{513D9867-39A5-2EC8-BFF9-9B8CADD1CD64}" v="448" dt="2023-03-27T01:19:28.800"/>
    <p1510:client id="{9D854F70-DF5E-6C13-0184-BC924FECCA3A}" v="51" dt="2023-03-27T00:55:12.686"/>
    <p1510:client id="{CF355500-FAC1-CDA9-A7F5-25174DE4E0F0}" v="331" dt="2023-03-27T00:33:08.362"/>
    <p1510:client id="{FEE7B001-9E87-44B3-A15B-101C09A92318}" v="2" dt="2023-03-26T23:28:16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0FBEA-B15D-4AFE-8F63-62A7E5BD36A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6E9426B-9B70-494C-B6B8-B238461712F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Strategy</a:t>
          </a:r>
        </a:p>
      </dgm:t>
    </dgm:pt>
    <dgm:pt modelId="{80E9F5AE-30EC-4872-9F8A-48CB52ACA716}" type="parTrans" cxnId="{652112D3-A949-4FC3-86A4-68AF8FC3891A}">
      <dgm:prSet/>
      <dgm:spPr/>
      <dgm:t>
        <a:bodyPr/>
        <a:lstStyle/>
        <a:p>
          <a:endParaRPr lang="en-US"/>
        </a:p>
      </dgm:t>
    </dgm:pt>
    <dgm:pt modelId="{EA438164-4EAE-474C-BB3B-EF0C1AA97017}" type="sibTrans" cxnId="{652112D3-A949-4FC3-86A4-68AF8FC3891A}">
      <dgm:prSet/>
      <dgm:spPr/>
      <dgm:t>
        <a:bodyPr/>
        <a:lstStyle/>
        <a:p>
          <a:endParaRPr lang="en-US"/>
        </a:p>
      </dgm:t>
    </dgm:pt>
    <dgm:pt modelId="{D9151088-3B0C-48C0-880E-652B3CC4E7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Values</a:t>
          </a:r>
        </a:p>
      </dgm:t>
    </dgm:pt>
    <dgm:pt modelId="{95ECDBFD-DAC9-4709-BF4D-EF01345F21DA}" type="parTrans" cxnId="{104BFF85-CA90-4CB8-9A7F-ADCA372766FB}">
      <dgm:prSet/>
      <dgm:spPr/>
      <dgm:t>
        <a:bodyPr/>
        <a:lstStyle/>
        <a:p>
          <a:endParaRPr lang="en-US"/>
        </a:p>
      </dgm:t>
    </dgm:pt>
    <dgm:pt modelId="{AC7F8C84-A601-4244-A259-A65727F603AA}" type="sibTrans" cxnId="{104BFF85-CA90-4CB8-9A7F-ADCA372766FB}">
      <dgm:prSet/>
      <dgm:spPr/>
      <dgm:t>
        <a:bodyPr/>
        <a:lstStyle/>
        <a:p>
          <a:endParaRPr lang="en-US"/>
        </a:p>
      </dgm:t>
    </dgm:pt>
    <dgm:pt modelId="{19C2C58E-57AA-47B9-88FA-EA9D7875A095}" type="pres">
      <dgm:prSet presAssocID="{E1B0FBEA-B15D-4AFE-8F63-62A7E5BD36A1}" presName="root" presStyleCnt="0">
        <dgm:presLayoutVars>
          <dgm:dir/>
          <dgm:resizeHandles val="exact"/>
        </dgm:presLayoutVars>
      </dgm:prSet>
      <dgm:spPr/>
    </dgm:pt>
    <dgm:pt modelId="{C6FB68A4-0175-486F-8EE9-25E31DBF15E3}" type="pres">
      <dgm:prSet presAssocID="{96E9426B-9B70-494C-B6B8-B238461712FB}" presName="compNode" presStyleCnt="0"/>
      <dgm:spPr/>
    </dgm:pt>
    <dgm:pt modelId="{A5FF3EA7-E278-41F4-A19F-B05129066E09}" type="pres">
      <dgm:prSet presAssocID="{96E9426B-9B70-494C-B6B8-B238461712F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zzle"/>
        </a:ext>
      </dgm:extLst>
    </dgm:pt>
    <dgm:pt modelId="{339C5D2A-1403-4646-AEC0-721E9785EDC8}" type="pres">
      <dgm:prSet presAssocID="{96E9426B-9B70-494C-B6B8-B238461712FB}" presName="spaceRect" presStyleCnt="0"/>
      <dgm:spPr/>
    </dgm:pt>
    <dgm:pt modelId="{EFAFD08C-4C3A-4A80-A3F7-DDAADC50A273}" type="pres">
      <dgm:prSet presAssocID="{96E9426B-9B70-494C-B6B8-B238461712FB}" presName="textRect" presStyleLbl="revTx" presStyleIdx="0" presStyleCnt="2">
        <dgm:presLayoutVars>
          <dgm:chMax val="1"/>
          <dgm:chPref val="1"/>
        </dgm:presLayoutVars>
      </dgm:prSet>
      <dgm:spPr/>
    </dgm:pt>
    <dgm:pt modelId="{7A3797A1-4D57-4533-88CF-6DB201E52330}" type="pres">
      <dgm:prSet presAssocID="{EA438164-4EAE-474C-BB3B-EF0C1AA97017}" presName="sibTrans" presStyleCnt="0"/>
      <dgm:spPr/>
    </dgm:pt>
    <dgm:pt modelId="{E47C1C7D-FCBB-48A7-93A4-948B71F2CA53}" type="pres">
      <dgm:prSet presAssocID="{D9151088-3B0C-48C0-880E-652B3CC4E730}" presName="compNode" presStyleCnt="0"/>
      <dgm:spPr/>
    </dgm:pt>
    <dgm:pt modelId="{E757DC84-B7AE-42BD-A04B-75ED0AC26EC7}" type="pres">
      <dgm:prSet presAssocID="{D9151088-3B0C-48C0-880E-652B3CC4E73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CE95E9E-96CE-4240-B694-6F138289AB55}" type="pres">
      <dgm:prSet presAssocID="{D9151088-3B0C-48C0-880E-652B3CC4E730}" presName="spaceRect" presStyleCnt="0"/>
      <dgm:spPr/>
    </dgm:pt>
    <dgm:pt modelId="{1A9B163E-237E-4791-B8DF-5D8D043FEA3C}" type="pres">
      <dgm:prSet presAssocID="{D9151088-3B0C-48C0-880E-652B3CC4E73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2459E49-7593-4CEA-AA73-FE591A1A75C6}" type="presOf" srcId="{96E9426B-9B70-494C-B6B8-B238461712FB}" destId="{EFAFD08C-4C3A-4A80-A3F7-DDAADC50A273}" srcOrd="0" destOrd="0" presId="urn:microsoft.com/office/officeart/2018/2/layout/IconLabelList"/>
    <dgm:cxn modelId="{104BFF85-CA90-4CB8-9A7F-ADCA372766FB}" srcId="{E1B0FBEA-B15D-4AFE-8F63-62A7E5BD36A1}" destId="{D9151088-3B0C-48C0-880E-652B3CC4E730}" srcOrd="1" destOrd="0" parTransId="{95ECDBFD-DAC9-4709-BF4D-EF01345F21DA}" sibTransId="{AC7F8C84-A601-4244-A259-A65727F603AA}"/>
    <dgm:cxn modelId="{652112D3-A949-4FC3-86A4-68AF8FC3891A}" srcId="{E1B0FBEA-B15D-4AFE-8F63-62A7E5BD36A1}" destId="{96E9426B-9B70-494C-B6B8-B238461712FB}" srcOrd="0" destOrd="0" parTransId="{80E9F5AE-30EC-4872-9F8A-48CB52ACA716}" sibTransId="{EA438164-4EAE-474C-BB3B-EF0C1AA97017}"/>
    <dgm:cxn modelId="{3D0F87DD-BE6D-48C0-89D7-6DD9F1C709B7}" type="presOf" srcId="{E1B0FBEA-B15D-4AFE-8F63-62A7E5BD36A1}" destId="{19C2C58E-57AA-47B9-88FA-EA9D7875A095}" srcOrd="0" destOrd="0" presId="urn:microsoft.com/office/officeart/2018/2/layout/IconLabelList"/>
    <dgm:cxn modelId="{53D4C3EB-0C04-44E4-8836-7746F7D2D056}" type="presOf" srcId="{D9151088-3B0C-48C0-880E-652B3CC4E730}" destId="{1A9B163E-237E-4791-B8DF-5D8D043FEA3C}" srcOrd="0" destOrd="0" presId="urn:microsoft.com/office/officeart/2018/2/layout/IconLabelList"/>
    <dgm:cxn modelId="{0B162AFE-FEAB-48CA-B6AA-D5499B514FCF}" type="presParOf" srcId="{19C2C58E-57AA-47B9-88FA-EA9D7875A095}" destId="{C6FB68A4-0175-486F-8EE9-25E31DBF15E3}" srcOrd="0" destOrd="0" presId="urn:microsoft.com/office/officeart/2018/2/layout/IconLabelList"/>
    <dgm:cxn modelId="{2A818BE7-6EC3-46BD-9A7C-AA1118137C45}" type="presParOf" srcId="{C6FB68A4-0175-486F-8EE9-25E31DBF15E3}" destId="{A5FF3EA7-E278-41F4-A19F-B05129066E09}" srcOrd="0" destOrd="0" presId="urn:microsoft.com/office/officeart/2018/2/layout/IconLabelList"/>
    <dgm:cxn modelId="{BA01D225-89DE-450C-95CC-5B1EB0DF8B0B}" type="presParOf" srcId="{C6FB68A4-0175-486F-8EE9-25E31DBF15E3}" destId="{339C5D2A-1403-4646-AEC0-721E9785EDC8}" srcOrd="1" destOrd="0" presId="urn:microsoft.com/office/officeart/2018/2/layout/IconLabelList"/>
    <dgm:cxn modelId="{775F8B36-BF71-456E-85AE-D2B44846CA84}" type="presParOf" srcId="{C6FB68A4-0175-486F-8EE9-25E31DBF15E3}" destId="{EFAFD08C-4C3A-4A80-A3F7-DDAADC50A273}" srcOrd="2" destOrd="0" presId="urn:microsoft.com/office/officeart/2018/2/layout/IconLabelList"/>
    <dgm:cxn modelId="{8B160E5B-7D50-4F6E-88B2-494676480683}" type="presParOf" srcId="{19C2C58E-57AA-47B9-88FA-EA9D7875A095}" destId="{7A3797A1-4D57-4533-88CF-6DB201E52330}" srcOrd="1" destOrd="0" presId="urn:microsoft.com/office/officeart/2018/2/layout/IconLabelList"/>
    <dgm:cxn modelId="{1873E76C-BF18-4C26-A8F7-10B0B283E862}" type="presParOf" srcId="{19C2C58E-57AA-47B9-88FA-EA9D7875A095}" destId="{E47C1C7D-FCBB-48A7-93A4-948B71F2CA53}" srcOrd="2" destOrd="0" presId="urn:microsoft.com/office/officeart/2018/2/layout/IconLabelList"/>
    <dgm:cxn modelId="{67BF26E0-2A4C-4602-87AC-2ED5F037BE23}" type="presParOf" srcId="{E47C1C7D-FCBB-48A7-93A4-948B71F2CA53}" destId="{E757DC84-B7AE-42BD-A04B-75ED0AC26EC7}" srcOrd="0" destOrd="0" presId="urn:microsoft.com/office/officeart/2018/2/layout/IconLabelList"/>
    <dgm:cxn modelId="{F5ED70ED-C9D8-48EF-B943-C138E0E4C150}" type="presParOf" srcId="{E47C1C7D-FCBB-48A7-93A4-948B71F2CA53}" destId="{7CE95E9E-96CE-4240-B694-6F138289AB55}" srcOrd="1" destOrd="0" presId="urn:microsoft.com/office/officeart/2018/2/layout/IconLabelList"/>
    <dgm:cxn modelId="{85DA8D74-3947-4E14-830A-AE5EFAC2DB19}" type="presParOf" srcId="{E47C1C7D-FCBB-48A7-93A4-948B71F2CA53}" destId="{1A9B163E-237E-4791-B8DF-5D8D043FEA3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422DD1-5037-4918-930B-064A2FCEF90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7FDD7099-5A37-4677-839B-5EA9D82B15E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Discounted Cash Flow Analysis </a:t>
          </a:r>
        </a:p>
      </dgm:t>
    </dgm:pt>
    <dgm:pt modelId="{E72A7128-C157-4806-8F10-568D52EC6607}" type="parTrans" cxnId="{55BFFDF7-807C-4BF1-907C-EEDA48951D73}">
      <dgm:prSet/>
      <dgm:spPr/>
      <dgm:t>
        <a:bodyPr/>
        <a:lstStyle/>
        <a:p>
          <a:endParaRPr lang="en-US"/>
        </a:p>
      </dgm:t>
    </dgm:pt>
    <dgm:pt modelId="{B2740BBF-D302-43D1-AB33-A314EAD2A297}" type="sibTrans" cxnId="{55BFFDF7-807C-4BF1-907C-EEDA48951D73}">
      <dgm:prSet/>
      <dgm:spPr/>
      <dgm:t>
        <a:bodyPr/>
        <a:lstStyle/>
        <a:p>
          <a:endParaRPr lang="en-US"/>
        </a:p>
      </dgm:t>
    </dgm:pt>
    <dgm:pt modelId="{15066A48-0DBA-49DA-BD63-F45258AA69F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Comparable Valuation </a:t>
          </a:r>
        </a:p>
      </dgm:t>
    </dgm:pt>
    <dgm:pt modelId="{70EC5D1F-CB79-40DB-95BE-4315E9C0F9F2}" type="parTrans" cxnId="{67B4F41B-65C0-4239-8D6F-6618873C50E6}">
      <dgm:prSet/>
      <dgm:spPr/>
      <dgm:t>
        <a:bodyPr/>
        <a:lstStyle/>
        <a:p>
          <a:endParaRPr lang="en-US"/>
        </a:p>
      </dgm:t>
    </dgm:pt>
    <dgm:pt modelId="{23991D1C-1618-45BC-A34B-0F7C08A773F7}" type="sibTrans" cxnId="{67B4F41B-65C0-4239-8D6F-6618873C50E6}">
      <dgm:prSet/>
      <dgm:spPr/>
      <dgm:t>
        <a:bodyPr/>
        <a:lstStyle/>
        <a:p>
          <a:endParaRPr lang="en-US"/>
        </a:p>
      </dgm:t>
    </dgm:pt>
    <dgm:pt modelId="{16CDD30B-D5C5-4BBA-A126-77FDB1627D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Growth Rates of Variables</a:t>
          </a:r>
        </a:p>
      </dgm:t>
    </dgm:pt>
    <dgm:pt modelId="{94EB301D-AEA0-4B60-9F0D-A5D4CAD8E6D2}" type="parTrans" cxnId="{8E056160-56E1-4EBC-B96D-86B4D5354A2A}">
      <dgm:prSet/>
      <dgm:spPr/>
      <dgm:t>
        <a:bodyPr/>
        <a:lstStyle/>
        <a:p>
          <a:endParaRPr lang="en-US"/>
        </a:p>
      </dgm:t>
    </dgm:pt>
    <dgm:pt modelId="{98D1AF0F-74D5-4A49-9232-F4A7A6607B3E}" type="sibTrans" cxnId="{8E056160-56E1-4EBC-B96D-86B4D5354A2A}">
      <dgm:prSet/>
      <dgm:spPr/>
      <dgm:t>
        <a:bodyPr/>
        <a:lstStyle/>
        <a:p>
          <a:endParaRPr lang="en-US"/>
        </a:p>
      </dgm:t>
    </dgm:pt>
    <dgm:pt modelId="{19AAD500-1F3C-4841-9E30-C831CCADA2BC}" type="pres">
      <dgm:prSet presAssocID="{74422DD1-5037-4918-930B-064A2FCEF90D}" presName="root" presStyleCnt="0">
        <dgm:presLayoutVars>
          <dgm:dir/>
          <dgm:resizeHandles val="exact"/>
        </dgm:presLayoutVars>
      </dgm:prSet>
      <dgm:spPr/>
    </dgm:pt>
    <dgm:pt modelId="{19B5E727-F307-4FA7-9EB6-417E9139C01A}" type="pres">
      <dgm:prSet presAssocID="{7FDD7099-5A37-4677-839B-5EA9D82B15E3}" presName="compNode" presStyleCnt="0"/>
      <dgm:spPr/>
    </dgm:pt>
    <dgm:pt modelId="{66F0B0B0-0B9A-4E07-8064-1B3C0372DBCF}" type="pres">
      <dgm:prSet presAssocID="{7FDD7099-5A37-4677-839B-5EA9D82B15E3}" presName="iconBgRect" presStyleLbl="bgShp" presStyleIdx="0" presStyleCnt="3"/>
      <dgm:spPr/>
    </dgm:pt>
    <dgm:pt modelId="{E61DB40D-A56D-4F8E-8945-5B4482ECFDA4}" type="pres">
      <dgm:prSet presAssocID="{7FDD7099-5A37-4677-839B-5EA9D82B15E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90FD135B-F8FC-4324-95DF-17CFB86635AA}" type="pres">
      <dgm:prSet presAssocID="{7FDD7099-5A37-4677-839B-5EA9D82B15E3}" presName="spaceRect" presStyleCnt="0"/>
      <dgm:spPr/>
    </dgm:pt>
    <dgm:pt modelId="{9CF4D2EC-D5E9-4AA3-B758-625ED844E739}" type="pres">
      <dgm:prSet presAssocID="{7FDD7099-5A37-4677-839B-5EA9D82B15E3}" presName="textRect" presStyleLbl="revTx" presStyleIdx="0" presStyleCnt="3">
        <dgm:presLayoutVars>
          <dgm:chMax val="1"/>
          <dgm:chPref val="1"/>
        </dgm:presLayoutVars>
      </dgm:prSet>
      <dgm:spPr/>
    </dgm:pt>
    <dgm:pt modelId="{208EC8D1-6FB4-4D11-813B-8EAFD66795A1}" type="pres">
      <dgm:prSet presAssocID="{B2740BBF-D302-43D1-AB33-A314EAD2A297}" presName="sibTrans" presStyleCnt="0"/>
      <dgm:spPr/>
    </dgm:pt>
    <dgm:pt modelId="{CF4840C1-150C-4E30-AB9B-EE27A4A4107B}" type="pres">
      <dgm:prSet presAssocID="{15066A48-0DBA-49DA-BD63-F45258AA69F5}" presName="compNode" presStyleCnt="0"/>
      <dgm:spPr/>
    </dgm:pt>
    <dgm:pt modelId="{B7003F97-A4F0-40F3-AB84-444089F2A4A7}" type="pres">
      <dgm:prSet presAssocID="{15066A48-0DBA-49DA-BD63-F45258AA69F5}" presName="iconBgRect" presStyleLbl="bgShp" presStyleIdx="1" presStyleCnt="3"/>
      <dgm:spPr/>
    </dgm:pt>
    <dgm:pt modelId="{B72BB758-EAF6-457A-A148-FE9A3CF3A5FB}" type="pres">
      <dgm:prSet presAssocID="{15066A48-0DBA-49DA-BD63-F45258AA69F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8F207A4-66BB-4979-B613-634A99E26BCD}" type="pres">
      <dgm:prSet presAssocID="{15066A48-0DBA-49DA-BD63-F45258AA69F5}" presName="spaceRect" presStyleCnt="0"/>
      <dgm:spPr/>
    </dgm:pt>
    <dgm:pt modelId="{E6CF994E-87FC-430E-A496-3F01E6DCF4A4}" type="pres">
      <dgm:prSet presAssocID="{15066A48-0DBA-49DA-BD63-F45258AA69F5}" presName="textRect" presStyleLbl="revTx" presStyleIdx="1" presStyleCnt="3">
        <dgm:presLayoutVars>
          <dgm:chMax val="1"/>
          <dgm:chPref val="1"/>
        </dgm:presLayoutVars>
      </dgm:prSet>
      <dgm:spPr/>
    </dgm:pt>
    <dgm:pt modelId="{186D587F-D6EC-4599-A47F-E56BB2A345DC}" type="pres">
      <dgm:prSet presAssocID="{23991D1C-1618-45BC-A34B-0F7C08A773F7}" presName="sibTrans" presStyleCnt="0"/>
      <dgm:spPr/>
    </dgm:pt>
    <dgm:pt modelId="{3DCC9911-D8C9-4CE2-BF4B-5E86866B2787}" type="pres">
      <dgm:prSet presAssocID="{16CDD30B-D5C5-4BBA-A126-77FDB1627DDF}" presName="compNode" presStyleCnt="0"/>
      <dgm:spPr/>
    </dgm:pt>
    <dgm:pt modelId="{636A0AA4-2180-4754-833A-C108F0DF8EC7}" type="pres">
      <dgm:prSet presAssocID="{16CDD30B-D5C5-4BBA-A126-77FDB1627DDF}" presName="iconBgRect" presStyleLbl="bgShp" presStyleIdx="2" presStyleCnt="3"/>
      <dgm:spPr/>
    </dgm:pt>
    <dgm:pt modelId="{CAE2E177-D0DE-492C-A61D-43CADBEDE07E}" type="pres">
      <dgm:prSet presAssocID="{16CDD30B-D5C5-4BBA-A126-77FDB1627DD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9F0AE2E-1E89-4F09-B6CA-3EA1B24DF23F}" type="pres">
      <dgm:prSet presAssocID="{16CDD30B-D5C5-4BBA-A126-77FDB1627DDF}" presName="spaceRect" presStyleCnt="0"/>
      <dgm:spPr/>
    </dgm:pt>
    <dgm:pt modelId="{489C385B-CB9C-4188-B7C0-D43A729B8C8F}" type="pres">
      <dgm:prSet presAssocID="{16CDD30B-D5C5-4BBA-A126-77FDB1627DD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7B4F41B-65C0-4239-8D6F-6618873C50E6}" srcId="{74422DD1-5037-4918-930B-064A2FCEF90D}" destId="{15066A48-0DBA-49DA-BD63-F45258AA69F5}" srcOrd="1" destOrd="0" parTransId="{70EC5D1F-CB79-40DB-95BE-4315E9C0F9F2}" sibTransId="{23991D1C-1618-45BC-A34B-0F7C08A773F7}"/>
    <dgm:cxn modelId="{23E8EA3F-1B93-4356-BF4B-5F2BAA51184D}" type="presOf" srcId="{16CDD30B-D5C5-4BBA-A126-77FDB1627DDF}" destId="{489C385B-CB9C-4188-B7C0-D43A729B8C8F}" srcOrd="0" destOrd="0" presId="urn:microsoft.com/office/officeart/2018/5/layout/IconCircleLabelList"/>
    <dgm:cxn modelId="{8E056160-56E1-4EBC-B96D-86B4D5354A2A}" srcId="{74422DD1-5037-4918-930B-064A2FCEF90D}" destId="{16CDD30B-D5C5-4BBA-A126-77FDB1627DDF}" srcOrd="2" destOrd="0" parTransId="{94EB301D-AEA0-4B60-9F0D-A5D4CAD8E6D2}" sibTransId="{98D1AF0F-74D5-4A49-9232-F4A7A6607B3E}"/>
    <dgm:cxn modelId="{5DCE12A4-0B4B-485A-A2C7-4C73D2DF839E}" type="presOf" srcId="{7FDD7099-5A37-4677-839B-5EA9D82B15E3}" destId="{9CF4D2EC-D5E9-4AA3-B758-625ED844E739}" srcOrd="0" destOrd="0" presId="urn:microsoft.com/office/officeart/2018/5/layout/IconCircleLabelList"/>
    <dgm:cxn modelId="{F687B6B5-961F-4F43-A5C6-1D0ADC909547}" type="presOf" srcId="{74422DD1-5037-4918-930B-064A2FCEF90D}" destId="{19AAD500-1F3C-4841-9E30-C831CCADA2BC}" srcOrd="0" destOrd="0" presId="urn:microsoft.com/office/officeart/2018/5/layout/IconCircleLabelList"/>
    <dgm:cxn modelId="{3B13AEE9-5601-4E94-8D6E-C4D0CCE4BCB7}" type="presOf" srcId="{15066A48-0DBA-49DA-BD63-F45258AA69F5}" destId="{E6CF994E-87FC-430E-A496-3F01E6DCF4A4}" srcOrd="0" destOrd="0" presId="urn:microsoft.com/office/officeart/2018/5/layout/IconCircleLabelList"/>
    <dgm:cxn modelId="{55BFFDF7-807C-4BF1-907C-EEDA48951D73}" srcId="{74422DD1-5037-4918-930B-064A2FCEF90D}" destId="{7FDD7099-5A37-4677-839B-5EA9D82B15E3}" srcOrd="0" destOrd="0" parTransId="{E72A7128-C157-4806-8F10-568D52EC6607}" sibTransId="{B2740BBF-D302-43D1-AB33-A314EAD2A297}"/>
    <dgm:cxn modelId="{8D305CD4-5A0A-4C2D-B9FE-1EF2B552ED93}" type="presParOf" srcId="{19AAD500-1F3C-4841-9E30-C831CCADA2BC}" destId="{19B5E727-F307-4FA7-9EB6-417E9139C01A}" srcOrd="0" destOrd="0" presId="urn:microsoft.com/office/officeart/2018/5/layout/IconCircleLabelList"/>
    <dgm:cxn modelId="{1155C314-A537-4B8B-B57E-378AED7F74C1}" type="presParOf" srcId="{19B5E727-F307-4FA7-9EB6-417E9139C01A}" destId="{66F0B0B0-0B9A-4E07-8064-1B3C0372DBCF}" srcOrd="0" destOrd="0" presId="urn:microsoft.com/office/officeart/2018/5/layout/IconCircleLabelList"/>
    <dgm:cxn modelId="{FBBA9C53-17C1-422E-8ACD-E5958A542CB8}" type="presParOf" srcId="{19B5E727-F307-4FA7-9EB6-417E9139C01A}" destId="{E61DB40D-A56D-4F8E-8945-5B4482ECFDA4}" srcOrd="1" destOrd="0" presId="urn:microsoft.com/office/officeart/2018/5/layout/IconCircleLabelList"/>
    <dgm:cxn modelId="{50281B9E-660A-4270-894B-B07A380BE26D}" type="presParOf" srcId="{19B5E727-F307-4FA7-9EB6-417E9139C01A}" destId="{90FD135B-F8FC-4324-95DF-17CFB86635AA}" srcOrd="2" destOrd="0" presId="urn:microsoft.com/office/officeart/2018/5/layout/IconCircleLabelList"/>
    <dgm:cxn modelId="{ED0B6249-3B17-47B6-BA09-3CA90E8C0199}" type="presParOf" srcId="{19B5E727-F307-4FA7-9EB6-417E9139C01A}" destId="{9CF4D2EC-D5E9-4AA3-B758-625ED844E739}" srcOrd="3" destOrd="0" presId="urn:microsoft.com/office/officeart/2018/5/layout/IconCircleLabelList"/>
    <dgm:cxn modelId="{FD8553A5-DD41-4F1B-A91E-409C61D783B6}" type="presParOf" srcId="{19AAD500-1F3C-4841-9E30-C831CCADA2BC}" destId="{208EC8D1-6FB4-4D11-813B-8EAFD66795A1}" srcOrd="1" destOrd="0" presId="urn:microsoft.com/office/officeart/2018/5/layout/IconCircleLabelList"/>
    <dgm:cxn modelId="{BED0F306-5824-4445-B52E-098D941844CD}" type="presParOf" srcId="{19AAD500-1F3C-4841-9E30-C831CCADA2BC}" destId="{CF4840C1-150C-4E30-AB9B-EE27A4A4107B}" srcOrd="2" destOrd="0" presId="urn:microsoft.com/office/officeart/2018/5/layout/IconCircleLabelList"/>
    <dgm:cxn modelId="{902698E8-A0AC-4F06-A669-D7049289C44A}" type="presParOf" srcId="{CF4840C1-150C-4E30-AB9B-EE27A4A4107B}" destId="{B7003F97-A4F0-40F3-AB84-444089F2A4A7}" srcOrd="0" destOrd="0" presId="urn:microsoft.com/office/officeart/2018/5/layout/IconCircleLabelList"/>
    <dgm:cxn modelId="{9A3BC9F4-670B-466A-A059-9D5EFE9C66A1}" type="presParOf" srcId="{CF4840C1-150C-4E30-AB9B-EE27A4A4107B}" destId="{B72BB758-EAF6-457A-A148-FE9A3CF3A5FB}" srcOrd="1" destOrd="0" presId="urn:microsoft.com/office/officeart/2018/5/layout/IconCircleLabelList"/>
    <dgm:cxn modelId="{B6303260-E941-48A1-8CAB-5DC218B69624}" type="presParOf" srcId="{CF4840C1-150C-4E30-AB9B-EE27A4A4107B}" destId="{38F207A4-66BB-4979-B613-634A99E26BCD}" srcOrd="2" destOrd="0" presId="urn:microsoft.com/office/officeart/2018/5/layout/IconCircleLabelList"/>
    <dgm:cxn modelId="{DC83BBF7-A82E-4342-AD6F-45E5C71932CF}" type="presParOf" srcId="{CF4840C1-150C-4E30-AB9B-EE27A4A4107B}" destId="{E6CF994E-87FC-430E-A496-3F01E6DCF4A4}" srcOrd="3" destOrd="0" presId="urn:microsoft.com/office/officeart/2018/5/layout/IconCircleLabelList"/>
    <dgm:cxn modelId="{ECFFFB6E-12CA-4872-B4E3-8637903135C0}" type="presParOf" srcId="{19AAD500-1F3C-4841-9E30-C831CCADA2BC}" destId="{186D587F-D6EC-4599-A47F-E56BB2A345DC}" srcOrd="3" destOrd="0" presId="urn:microsoft.com/office/officeart/2018/5/layout/IconCircleLabelList"/>
    <dgm:cxn modelId="{9845BC5F-BE6D-4426-85B6-38DBA310C36B}" type="presParOf" srcId="{19AAD500-1F3C-4841-9E30-C831CCADA2BC}" destId="{3DCC9911-D8C9-4CE2-BF4B-5E86866B2787}" srcOrd="4" destOrd="0" presId="urn:microsoft.com/office/officeart/2018/5/layout/IconCircleLabelList"/>
    <dgm:cxn modelId="{D97DF5EA-F59C-4381-A763-6506077A45A6}" type="presParOf" srcId="{3DCC9911-D8C9-4CE2-BF4B-5E86866B2787}" destId="{636A0AA4-2180-4754-833A-C108F0DF8EC7}" srcOrd="0" destOrd="0" presId="urn:microsoft.com/office/officeart/2018/5/layout/IconCircleLabelList"/>
    <dgm:cxn modelId="{A4B060E0-AAED-4AA7-8866-C91D3F0C24C1}" type="presParOf" srcId="{3DCC9911-D8C9-4CE2-BF4B-5E86866B2787}" destId="{CAE2E177-D0DE-492C-A61D-43CADBEDE07E}" srcOrd="1" destOrd="0" presId="urn:microsoft.com/office/officeart/2018/5/layout/IconCircleLabelList"/>
    <dgm:cxn modelId="{003769FD-A6C1-4A0B-BD68-CD0AD72E6CAA}" type="presParOf" srcId="{3DCC9911-D8C9-4CE2-BF4B-5E86866B2787}" destId="{99F0AE2E-1E89-4F09-B6CA-3EA1B24DF23F}" srcOrd="2" destOrd="0" presId="urn:microsoft.com/office/officeart/2018/5/layout/IconCircleLabelList"/>
    <dgm:cxn modelId="{73B6A8B3-0E87-4663-8D43-26963FB4C987}" type="presParOf" srcId="{3DCC9911-D8C9-4CE2-BF4B-5E86866B2787}" destId="{489C385B-CB9C-4188-B7C0-D43A729B8C8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F3EA7-E278-41F4-A19F-B05129066E09}">
      <dsp:nvSpPr>
        <dsp:cNvPr id="0" name=""/>
        <dsp:cNvSpPr/>
      </dsp:nvSpPr>
      <dsp:spPr>
        <a:xfrm>
          <a:off x="1213773" y="18176"/>
          <a:ext cx="1802250" cy="1802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FD08C-4C3A-4A80-A3F7-DDAADC50A273}">
      <dsp:nvSpPr>
        <dsp:cNvPr id="0" name=""/>
        <dsp:cNvSpPr/>
      </dsp:nvSpPr>
      <dsp:spPr>
        <a:xfrm>
          <a:off x="112398" y="2265731"/>
          <a:ext cx="400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044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Strategy</a:t>
          </a:r>
        </a:p>
      </dsp:txBody>
      <dsp:txXfrm>
        <a:off x="112398" y="2265731"/>
        <a:ext cx="4005000" cy="720000"/>
      </dsp:txXfrm>
    </dsp:sp>
    <dsp:sp modelId="{E757DC84-B7AE-42BD-A04B-75ED0AC26EC7}">
      <dsp:nvSpPr>
        <dsp:cNvPr id="0" name=""/>
        <dsp:cNvSpPr/>
      </dsp:nvSpPr>
      <dsp:spPr>
        <a:xfrm>
          <a:off x="5919648" y="18176"/>
          <a:ext cx="1802250" cy="18022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B163E-237E-4791-B8DF-5D8D043FEA3C}">
      <dsp:nvSpPr>
        <dsp:cNvPr id="0" name=""/>
        <dsp:cNvSpPr/>
      </dsp:nvSpPr>
      <dsp:spPr>
        <a:xfrm>
          <a:off x="4818273" y="2265731"/>
          <a:ext cx="400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2044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Values</a:t>
          </a:r>
        </a:p>
      </dsp:txBody>
      <dsp:txXfrm>
        <a:off x="4818273" y="2265731"/>
        <a:ext cx="4005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0B0B0-0B9A-4E07-8064-1B3C0372DBCF}">
      <dsp:nvSpPr>
        <dsp:cNvPr id="0" name=""/>
        <dsp:cNvSpPr/>
      </dsp:nvSpPr>
      <dsp:spPr>
        <a:xfrm>
          <a:off x="679050" y="578771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DB40D-A56D-4F8E-8945-5B4482ECFDA4}">
      <dsp:nvSpPr>
        <dsp:cNvPr id="0" name=""/>
        <dsp:cNvSpPr/>
      </dsp:nvSpPr>
      <dsp:spPr>
        <a:xfrm>
          <a:off x="1081237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4D2EC-D5E9-4AA3-B758-625ED844E739}">
      <dsp:nvSpPr>
        <dsp:cNvPr id="0" name=""/>
        <dsp:cNvSpPr/>
      </dsp:nvSpPr>
      <dsp:spPr>
        <a:xfrm>
          <a:off x="75768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Discounted Cash Flow Analysis </a:t>
          </a:r>
        </a:p>
      </dsp:txBody>
      <dsp:txXfrm>
        <a:off x="75768" y="3053772"/>
        <a:ext cx="3093750" cy="720000"/>
      </dsp:txXfrm>
    </dsp:sp>
    <dsp:sp modelId="{B7003F97-A4F0-40F3-AB84-444089F2A4A7}">
      <dsp:nvSpPr>
        <dsp:cNvPr id="0" name=""/>
        <dsp:cNvSpPr/>
      </dsp:nvSpPr>
      <dsp:spPr>
        <a:xfrm>
          <a:off x="4314206" y="578771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BB758-EAF6-457A-A148-FE9A3CF3A5FB}">
      <dsp:nvSpPr>
        <dsp:cNvPr id="0" name=""/>
        <dsp:cNvSpPr/>
      </dsp:nvSpPr>
      <dsp:spPr>
        <a:xfrm>
          <a:off x="4716393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F994E-87FC-430E-A496-3F01E6DCF4A4}">
      <dsp:nvSpPr>
        <dsp:cNvPr id="0" name=""/>
        <dsp:cNvSpPr/>
      </dsp:nvSpPr>
      <dsp:spPr>
        <a:xfrm>
          <a:off x="3710925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Comparable Valuation </a:t>
          </a:r>
        </a:p>
      </dsp:txBody>
      <dsp:txXfrm>
        <a:off x="3710925" y="3053772"/>
        <a:ext cx="3093750" cy="720000"/>
      </dsp:txXfrm>
    </dsp:sp>
    <dsp:sp modelId="{636A0AA4-2180-4754-833A-C108F0DF8EC7}">
      <dsp:nvSpPr>
        <dsp:cNvPr id="0" name=""/>
        <dsp:cNvSpPr/>
      </dsp:nvSpPr>
      <dsp:spPr>
        <a:xfrm>
          <a:off x="7949362" y="578771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E2E177-D0DE-492C-A61D-43CADBEDE07E}">
      <dsp:nvSpPr>
        <dsp:cNvPr id="0" name=""/>
        <dsp:cNvSpPr/>
      </dsp:nvSpPr>
      <dsp:spPr>
        <a:xfrm>
          <a:off x="8351550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C385B-CB9C-4188-B7C0-D43A729B8C8F}">
      <dsp:nvSpPr>
        <dsp:cNvPr id="0" name=""/>
        <dsp:cNvSpPr/>
      </dsp:nvSpPr>
      <dsp:spPr>
        <a:xfrm>
          <a:off x="7346081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Growth Rates of Variables</a:t>
          </a:r>
        </a:p>
      </dsp:txBody>
      <dsp:txXfrm>
        <a:off x="7346081" y="3053772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EECA1-9613-4E41-8E72-360A74AD5E7A}" type="datetimeFigureOut"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0C29A-C9AD-41C5-AFE6-0C72E44EDF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Joey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0C29A-C9AD-41C5-AFE6-0C72E44EDF73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0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Davis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A0C29A-C9AD-41C5-AFE6-0C72E44EDF73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6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8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1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0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4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9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2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7109" y="3530151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  <a:cs typeface="Calibri Light"/>
              </a:rPr>
              <a:t>Brooks Case Competition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9604" y="4839510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cs typeface="Calibri"/>
              </a:rPr>
              <a:t>By: Joey McNamara, Jack Grotenhuis, Sam </a:t>
            </a:r>
            <a:r>
              <a:rPr lang="en-US" sz="2000">
                <a:solidFill>
                  <a:schemeClr val="tx2"/>
                </a:solidFill>
                <a:cs typeface="Calibri"/>
              </a:rPr>
              <a:t>Sturtzer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 &amp; Andrew Copeland</a:t>
            </a: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898FFAD-E91B-9B56-75AF-72A044527E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77" y="1697277"/>
            <a:ext cx="4037346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8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1211-811D-5FF0-D2EC-91903BBC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817" y="136525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Recommendation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34A37-0B57-508B-E38E-8B5BA518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3817" y="1463449"/>
            <a:ext cx="5157787" cy="823912"/>
          </a:xfrm>
        </p:spPr>
        <p:txBody>
          <a:bodyPr/>
          <a:lstStyle/>
          <a:p>
            <a:endParaRPr lang="en-US">
              <a:cs typeface="Calibri"/>
            </a:endParaRPr>
          </a:p>
        </p:txBody>
      </p:sp>
      <p:pic>
        <p:nvPicPr>
          <p:cNvPr id="7" name="Picture 7" descr="Chart, pie chart&#10;&#10;Description automatically generated">
            <a:extLst>
              <a:ext uri="{FF2B5EF4-FFF2-40B4-BE49-F238E27FC236}">
                <a16:creationId xmlns:a16="http://schemas.microsoft.com/office/drawing/2014/main" id="{F3744B31-56F8-F372-E065-42E136A0A4D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1449" y="20754"/>
            <a:ext cx="9056314" cy="6850534"/>
          </a:xfrm>
        </p:spPr>
      </p:pic>
      <p:pic>
        <p:nvPicPr>
          <p:cNvPr id="11" name="Picture 16" descr="Logo&#10;&#10;Description automatically generated">
            <a:extLst>
              <a:ext uri="{FF2B5EF4-FFF2-40B4-BE49-F238E27FC236}">
                <a16:creationId xmlns:a16="http://schemas.microsoft.com/office/drawing/2014/main" id="{0F6976B7-5AC8-5E40-881A-86949305A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08" y="6060613"/>
            <a:ext cx="1131325" cy="79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3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C50D58E-6946-0C8A-0AEC-9B5D0ED3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cs typeface="Calibri Light"/>
              </a:rPr>
              <a:t>ESG Impact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99C9E-AFAE-B4A5-190F-D53377407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Climate Risk Management</a:t>
            </a:r>
            <a:endParaRPr lang="en-US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Diversity, Equity, &amp; Inclusion</a:t>
            </a:r>
          </a:p>
          <a:p>
            <a:pPr marL="0" indent="0">
              <a:buNone/>
            </a:pPr>
            <a:endParaRPr lang="en-US" b="1">
              <a:solidFill>
                <a:schemeClr val="tx2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>
                <a:solidFill>
                  <a:schemeClr val="tx2"/>
                </a:solidFill>
                <a:ea typeface="+mn-lt"/>
                <a:cs typeface="+mn-lt"/>
              </a:rPr>
              <a:t>Sustainable investment options</a:t>
            </a:r>
            <a:endParaRPr lang="en-US">
              <a:solidFill>
                <a:schemeClr val="tx2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8698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2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36669-FBF0-D660-2719-6BE2750A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Culture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Content Placeholder 3">
            <a:extLst>
              <a:ext uri="{FF2B5EF4-FFF2-40B4-BE49-F238E27FC236}">
                <a16:creationId xmlns:a16="http://schemas.microsoft.com/office/drawing/2014/main" id="{5980B79F-56CC-C181-CA0C-CE36EA7296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146510"/>
              </p:ext>
            </p:extLst>
          </p:nvPr>
        </p:nvGraphicFramePr>
        <p:xfrm>
          <a:off x="1628165" y="1924087"/>
          <a:ext cx="8935671" cy="300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1" name="Picture 16" descr="Logo&#10;&#10;Description automatically generated">
            <a:extLst>
              <a:ext uri="{FF2B5EF4-FFF2-40B4-BE49-F238E27FC236}">
                <a16:creationId xmlns:a16="http://schemas.microsoft.com/office/drawing/2014/main" id="{F2768210-2BA1-8827-261D-3DEE8A36A2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567" y="6062508"/>
            <a:ext cx="1131325" cy="798257"/>
          </a:xfrm>
          <a:prstGeom prst="rect">
            <a:avLst/>
          </a:prstGeom>
        </p:spPr>
      </p:pic>
      <p:pic>
        <p:nvPicPr>
          <p:cNvPr id="133" name="Picture 16" descr="Logo&#10;&#10;Description automatically generated">
            <a:extLst>
              <a:ext uri="{FF2B5EF4-FFF2-40B4-BE49-F238E27FC236}">
                <a16:creationId xmlns:a16="http://schemas.microsoft.com/office/drawing/2014/main" id="{CD5631B4-9832-C49C-4EED-994E039EAD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608" y="5978170"/>
            <a:ext cx="1131325" cy="79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12AFFC-5E96-EDA3-05A0-577369A9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>
                <a:cs typeface="Calibri Light"/>
              </a:rPr>
              <a:t>Finances </a:t>
            </a:r>
            <a:endParaRPr lang="en-US" sz="5200"/>
          </a:p>
        </p:txBody>
      </p:sp>
      <p:pic>
        <p:nvPicPr>
          <p:cNvPr id="16" name="Picture 16" descr="Logo&#10;&#10;Description automatically generated">
            <a:extLst>
              <a:ext uri="{FF2B5EF4-FFF2-40B4-BE49-F238E27FC236}">
                <a16:creationId xmlns:a16="http://schemas.microsoft.com/office/drawing/2014/main" id="{2E4AA1C4-AFF2-CCEB-4636-F6F9D0ACD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68" y="5981444"/>
            <a:ext cx="1131325" cy="798257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094501-C780-875C-7406-5F5B2DCD69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94980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212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CC534-25D1-900E-AE8D-9F92EF0C7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you, any questions?</a:t>
            </a:r>
          </a:p>
        </p:txBody>
      </p:sp>
      <p:pic>
        <p:nvPicPr>
          <p:cNvPr id="20" name="Graphic 6" descr="Questions">
            <a:extLst>
              <a:ext uri="{FF2B5EF4-FFF2-40B4-BE49-F238E27FC236}">
                <a16:creationId xmlns:a16="http://schemas.microsoft.com/office/drawing/2014/main" id="{93CC31B2-9E61-1DF1-AD61-262A12921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21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554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55</Words>
  <Application>Microsoft Office PowerPoint</Application>
  <PresentationFormat>Widescreen</PresentationFormat>
  <Paragraphs>21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Brooks Case Competition</vt:lpstr>
      <vt:lpstr>Recommendation</vt:lpstr>
      <vt:lpstr>ESG Impact</vt:lpstr>
      <vt:lpstr>Culture</vt:lpstr>
      <vt:lpstr>Finances </vt:lpstr>
      <vt:lpstr>Thank you,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grotenhuis</dc:creator>
  <cp:lastModifiedBy>Inchul Suh</cp:lastModifiedBy>
  <cp:revision>258</cp:revision>
  <dcterms:created xsi:type="dcterms:W3CDTF">2023-03-26T23:06:01Z</dcterms:created>
  <dcterms:modified xsi:type="dcterms:W3CDTF">2023-03-27T15:15:12Z</dcterms:modified>
</cp:coreProperties>
</file>