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5"/>
  </p:notesMasterIdLst>
  <p:sldIdLst>
    <p:sldId id="256" r:id="rId2"/>
    <p:sldId id="265" r:id="rId3"/>
    <p:sldId id="286" r:id="rId4"/>
    <p:sldId id="257" r:id="rId5"/>
    <p:sldId id="258" r:id="rId6"/>
    <p:sldId id="262" r:id="rId7"/>
    <p:sldId id="274" r:id="rId8"/>
    <p:sldId id="268" r:id="rId9"/>
    <p:sldId id="279" r:id="rId10"/>
    <p:sldId id="266" r:id="rId11"/>
    <p:sldId id="277" r:id="rId12"/>
    <p:sldId id="278" r:id="rId13"/>
    <p:sldId id="264" r:id="rId14"/>
    <p:sldId id="276" r:id="rId15"/>
    <p:sldId id="281" r:id="rId16"/>
    <p:sldId id="275" r:id="rId17"/>
    <p:sldId id="282" r:id="rId18"/>
    <p:sldId id="270" r:id="rId19"/>
    <p:sldId id="261" r:id="rId20"/>
    <p:sldId id="27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94335-9450-E7CF-BF8E-9E2E269106F8}" v="425" dt="2023-03-27T14:08:06.397"/>
    <p1510:client id="{6D96E606-694D-6743-91CE-9F318B449828}" v="804" dt="2023-03-27T16:55:20.062"/>
    <p1510:client id="{87DFFBEC-9370-41CD-A6E7-694C3410F166}" v="1771" dt="2023-03-27T16:46:00.154"/>
    <p1510:client id="{B236E244-626F-1B08-7BAC-EAFABD51876F}" v="140" dt="2023-03-27T16:54:55.417"/>
    <p1510:client id="{EBA00D2A-E86D-1A82-928E-2456567EC461}" v="309" dt="2023-03-27T16:54:09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0"/>
  </p:normalViewPr>
  <p:slideViewPr>
    <p:cSldViewPr snapToGrid="0">
      <p:cViewPr varScale="1">
        <p:scale>
          <a:sx n="71" d="100"/>
          <a:sy n="71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E8B9-918E-034C-AA49-E49C06D419A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48381-F399-E044-9EAA-E01205C1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www.principal.com</a:t>
            </a:r>
            <a:r>
              <a:rPr lang="en-US" dirty="0"/>
              <a:t>/sustainability/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8381-F399-E044-9EAA-E01205C17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use Dupont ROE to find the ROE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8381-F399-E044-9EAA-E01205C17F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orange line represent the value of Footprint from 2021- Forecast 2023. The Blue line represent Quant. We find the purchasing by using EBITDA time by implied </a:t>
            </a:r>
            <a:r>
              <a:rPr lang="en-US" err="1"/>
              <a:t>mutiple</a:t>
            </a:r>
            <a:r>
              <a:rPr lang="en-US"/>
              <a:t> ( We use Enterprise Value/EBITDA) and other (EBIT) then subtract debt and plus cash which give us the </a:t>
            </a:r>
            <a:r>
              <a:rPr lang="en-US" err="1"/>
              <a:t>approx</a:t>
            </a:r>
            <a:r>
              <a:rPr lang="en-US"/>
              <a:t> purchase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8381-F399-E044-9EAA-E01205C17F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6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6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488-EEDE-E8EB-35C4-3F9592CF9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4004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8FA35-B55D-44B7-9A7D-57C57A4A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12D3D-1437-B84B-0F42-AEA026AFD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latin typeface="+mn-lt"/>
              </a:rPr>
              <a:t>Brooks case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A8939-E80E-2F68-D24B-E649A0D93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688369"/>
          </a:xfrm>
        </p:spPr>
        <p:txBody>
          <a:bodyPr>
            <a:normAutofit/>
          </a:bodyPr>
          <a:lstStyle/>
          <a:p>
            <a:pPr algn="ctr"/>
            <a:r>
              <a:rPr lang="en-US"/>
              <a:t>Jeremy Schifris, Reid Jarvis, Josh Patterson, Dew Veeraphan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4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3EB85A25-5489-88F0-DDEF-C8B6A8F5E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39D87B-447F-7276-02F2-636A6A30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258" y="1424473"/>
            <a:ext cx="7714388" cy="2850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/>
              <a:t>Financial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F7FA-F1D6-F292-2392-0A4F0BA36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258" y="4848464"/>
            <a:ext cx="7714388" cy="108584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D4EDB048-C82F-4E9B-BCE9-3D1DBE5D5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875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0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A9E0-192A-EDCD-A853-20CC2C65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57616"/>
            <a:ext cx="9238434" cy="857559"/>
          </a:xfrm>
        </p:spPr>
        <p:txBody>
          <a:bodyPr/>
          <a:lstStyle/>
          <a:p>
            <a:r>
              <a:rPr lang="en-US"/>
              <a:t>Beta and WACC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57E0-736D-552D-251A-2905410E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1458686"/>
            <a:ext cx="9238434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Quant:                                                                        Footprint: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Calculations based off portfolio benchmarks, shown in report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37FC46-6059-9D0D-B7D3-36A48735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72654"/>
              </p:ext>
            </p:extLst>
          </p:nvPr>
        </p:nvGraphicFramePr>
        <p:xfrm>
          <a:off x="1534885" y="1910442"/>
          <a:ext cx="4051300" cy="183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336862408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34994111"/>
                    </a:ext>
                  </a:extLst>
                </a:gridCol>
              </a:tblGrid>
              <a:tr h="239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Assumptions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943915"/>
                  </a:ext>
                </a:extLst>
              </a:tr>
              <a:tr h="258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Interest Rate on Debt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3.95%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18818"/>
                  </a:ext>
                </a:extLst>
              </a:tr>
              <a:tr h="258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Effective Tax Rate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13.70%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288997"/>
                  </a:ext>
                </a:extLst>
              </a:tr>
              <a:tr h="273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Risk Free 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4.50%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7319588"/>
                  </a:ext>
                </a:extLst>
              </a:tr>
              <a:tr h="273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Spread Indication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3.25%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269134"/>
                  </a:ext>
                </a:extLst>
              </a:tr>
              <a:tr h="258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Market Risk Premium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4.50%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7793393"/>
                  </a:ext>
                </a:extLst>
              </a:tr>
              <a:tr h="273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Beta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0.893101933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9149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5DD488-3F18-5A0E-CF97-8749E776E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13883"/>
              </p:ext>
            </p:extLst>
          </p:nvPr>
        </p:nvGraphicFramePr>
        <p:xfrm>
          <a:off x="5828392" y="1898650"/>
          <a:ext cx="4693547" cy="185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378">
                  <a:extLst>
                    <a:ext uri="{9D8B030D-6E8A-4147-A177-3AD203B41FA5}">
                      <a16:colId xmlns:a16="http://schemas.microsoft.com/office/drawing/2014/main" val="1705444954"/>
                    </a:ext>
                  </a:extLst>
                </a:gridCol>
                <a:gridCol w="2187169">
                  <a:extLst>
                    <a:ext uri="{9D8B030D-6E8A-4147-A177-3AD203B41FA5}">
                      <a16:colId xmlns:a16="http://schemas.microsoft.com/office/drawing/2014/main" val="2179412087"/>
                    </a:ext>
                  </a:extLst>
                </a:gridCol>
              </a:tblGrid>
              <a:tr h="273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Assumptions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499510"/>
                  </a:ext>
                </a:extLst>
              </a:tr>
              <a:tr h="25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Interest Rate on Debt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3.95%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701473"/>
                  </a:ext>
                </a:extLst>
              </a:tr>
              <a:tr h="25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Effective Tax 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13.70%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3614115"/>
                  </a:ext>
                </a:extLst>
              </a:tr>
              <a:tr h="273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Risk Free 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4.50%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1946988"/>
                  </a:ext>
                </a:extLst>
              </a:tr>
              <a:tr h="273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Spread Indication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3.25%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8918885"/>
                  </a:ext>
                </a:extLst>
              </a:tr>
              <a:tr h="25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Market Risk Premium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5.50%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2959435"/>
                  </a:ext>
                </a:extLst>
              </a:tr>
              <a:tr h="273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Beta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0.997085395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946682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8E979F-B81B-E50C-E48B-958CDF76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50405"/>
              </p:ext>
            </p:extLst>
          </p:nvPr>
        </p:nvGraphicFramePr>
        <p:xfrm>
          <a:off x="5834742" y="4452256"/>
          <a:ext cx="467896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609">
                  <a:extLst>
                    <a:ext uri="{9D8B030D-6E8A-4147-A177-3AD203B41FA5}">
                      <a16:colId xmlns:a16="http://schemas.microsoft.com/office/drawing/2014/main" val="531263833"/>
                    </a:ext>
                  </a:extLst>
                </a:gridCol>
                <a:gridCol w="1001980">
                  <a:extLst>
                    <a:ext uri="{9D8B030D-6E8A-4147-A177-3AD203B41FA5}">
                      <a16:colId xmlns:a16="http://schemas.microsoft.com/office/drawing/2014/main" val="1023191091"/>
                    </a:ext>
                  </a:extLst>
                </a:gridCol>
                <a:gridCol w="1001980">
                  <a:extLst>
                    <a:ext uri="{9D8B030D-6E8A-4147-A177-3AD203B41FA5}">
                      <a16:colId xmlns:a16="http://schemas.microsoft.com/office/drawing/2014/main" val="3329376634"/>
                    </a:ext>
                  </a:extLst>
                </a:gridCol>
                <a:gridCol w="487200">
                  <a:extLst>
                    <a:ext uri="{9D8B030D-6E8A-4147-A177-3AD203B41FA5}">
                      <a16:colId xmlns:a16="http://schemas.microsoft.com/office/drawing/2014/main" val="3103852364"/>
                    </a:ext>
                  </a:extLst>
                </a:gridCol>
                <a:gridCol w="487200">
                  <a:extLst>
                    <a:ext uri="{9D8B030D-6E8A-4147-A177-3AD203B41FA5}">
                      <a16:colId xmlns:a16="http://schemas.microsoft.com/office/drawing/2014/main" val="11622710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Debt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(224.34)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5.50%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1010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Cash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126.71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Rd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3.95%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382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E/V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2.21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246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D/V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-1.208694185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WACC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8.021%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97918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537455-9C8C-353E-EC22-205D64564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42451"/>
              </p:ext>
            </p:extLst>
          </p:nvPr>
        </p:nvGraphicFramePr>
        <p:xfrm>
          <a:off x="1513114" y="4452257"/>
          <a:ext cx="405847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989">
                  <a:extLst>
                    <a:ext uri="{9D8B030D-6E8A-4147-A177-3AD203B41FA5}">
                      <a16:colId xmlns:a16="http://schemas.microsoft.com/office/drawing/2014/main" val="1139552002"/>
                    </a:ext>
                  </a:extLst>
                </a:gridCol>
                <a:gridCol w="941989">
                  <a:extLst>
                    <a:ext uri="{9D8B030D-6E8A-4147-A177-3AD203B41FA5}">
                      <a16:colId xmlns:a16="http://schemas.microsoft.com/office/drawing/2014/main" val="3444957509"/>
                    </a:ext>
                  </a:extLst>
                </a:gridCol>
                <a:gridCol w="1241314">
                  <a:extLst>
                    <a:ext uri="{9D8B030D-6E8A-4147-A177-3AD203B41FA5}">
                      <a16:colId xmlns:a16="http://schemas.microsoft.com/office/drawing/2014/main" val="3501520230"/>
                    </a:ext>
                  </a:extLst>
                </a:gridCol>
                <a:gridCol w="466593">
                  <a:extLst>
                    <a:ext uri="{9D8B030D-6E8A-4147-A177-3AD203B41FA5}">
                      <a16:colId xmlns:a16="http://schemas.microsoft.com/office/drawing/2014/main" val="2582686688"/>
                    </a:ext>
                  </a:extLst>
                </a:gridCol>
                <a:gridCol w="466593">
                  <a:extLst>
                    <a:ext uri="{9D8B030D-6E8A-4147-A177-3AD203B41FA5}">
                      <a16:colId xmlns:a16="http://schemas.microsoft.com/office/drawing/2014/main" val="11453976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Debt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(128.04)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4.50%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6985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Cash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99.87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Rd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3.95%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05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E/V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1.76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4866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D/V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-0.763571301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WACC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5.33%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795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7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C19C-2C44-A3C2-04DA-B96218A9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rates of key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66E0-169B-EDC7-E4DF-14E99565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024743"/>
            <a:ext cx="9238434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Quant:                                                                        Footprint: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285750" indent="-285750"/>
            <a:r>
              <a:rPr lang="en-US"/>
              <a:t>Average of each growth rate</a:t>
            </a:r>
          </a:p>
          <a:p>
            <a:pPr marL="285750" indent="-285750"/>
            <a:r>
              <a:rPr lang="en-US"/>
              <a:t>Little historical data to pull from</a:t>
            </a:r>
          </a:p>
          <a:p>
            <a:pPr marL="285750" indent="-285750"/>
            <a:r>
              <a:rPr lang="en-US"/>
              <a:t>Not an effective indicator when looking at future growth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0C13AF-30C7-9EDF-7599-459523B2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98313"/>
              </p:ext>
            </p:extLst>
          </p:nvPr>
        </p:nvGraphicFramePr>
        <p:xfrm>
          <a:off x="5799364" y="2485571"/>
          <a:ext cx="4000492" cy="122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81">
                  <a:extLst>
                    <a:ext uri="{9D8B030D-6E8A-4147-A177-3AD203B41FA5}">
                      <a16:colId xmlns:a16="http://schemas.microsoft.com/office/drawing/2014/main" val="2011411020"/>
                    </a:ext>
                  </a:extLst>
                </a:gridCol>
                <a:gridCol w="795205">
                  <a:extLst>
                    <a:ext uri="{9D8B030D-6E8A-4147-A177-3AD203B41FA5}">
                      <a16:colId xmlns:a16="http://schemas.microsoft.com/office/drawing/2014/main" val="1292557035"/>
                    </a:ext>
                  </a:extLst>
                </a:gridCol>
                <a:gridCol w="795205">
                  <a:extLst>
                    <a:ext uri="{9D8B030D-6E8A-4147-A177-3AD203B41FA5}">
                      <a16:colId xmlns:a16="http://schemas.microsoft.com/office/drawing/2014/main" val="631473192"/>
                    </a:ext>
                  </a:extLst>
                </a:gridCol>
                <a:gridCol w="721801">
                  <a:extLst>
                    <a:ext uri="{9D8B030D-6E8A-4147-A177-3AD203B41FA5}">
                      <a16:colId xmlns:a16="http://schemas.microsoft.com/office/drawing/2014/main" val="1767592798"/>
                    </a:ext>
                  </a:extLst>
                </a:gridCol>
              </a:tblGrid>
              <a:tr h="244506">
                <a:tc>
                  <a:txBody>
                    <a:bodyPr/>
                    <a:lstStyle/>
                    <a:p>
                      <a:pPr fontAlgn="b"/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2021-2022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2022-2023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Average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873904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Total Revenue 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-37.35%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28.97%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-4.19%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8235556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Total Expenses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-20.00%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5.00%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-7.50%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144197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Net Income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-52.71%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64.89%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6.09%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797992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Net Assets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-40.13%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25.97%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-7.08%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4244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6BEDEC-93B9-0AA8-3A3E-510C1886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61592"/>
              </p:ext>
            </p:extLst>
          </p:nvPr>
        </p:nvGraphicFramePr>
        <p:xfrm>
          <a:off x="1510393" y="2485571"/>
          <a:ext cx="4065808" cy="122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846">
                  <a:extLst>
                    <a:ext uri="{9D8B030D-6E8A-4147-A177-3AD203B41FA5}">
                      <a16:colId xmlns:a16="http://schemas.microsoft.com/office/drawing/2014/main" val="2495850064"/>
                    </a:ext>
                  </a:extLst>
                </a:gridCol>
                <a:gridCol w="808188">
                  <a:extLst>
                    <a:ext uri="{9D8B030D-6E8A-4147-A177-3AD203B41FA5}">
                      <a16:colId xmlns:a16="http://schemas.microsoft.com/office/drawing/2014/main" val="4188255155"/>
                    </a:ext>
                  </a:extLst>
                </a:gridCol>
                <a:gridCol w="808188">
                  <a:extLst>
                    <a:ext uri="{9D8B030D-6E8A-4147-A177-3AD203B41FA5}">
                      <a16:colId xmlns:a16="http://schemas.microsoft.com/office/drawing/2014/main" val="3884712908"/>
                    </a:ext>
                  </a:extLst>
                </a:gridCol>
                <a:gridCol w="733586">
                  <a:extLst>
                    <a:ext uri="{9D8B030D-6E8A-4147-A177-3AD203B41FA5}">
                      <a16:colId xmlns:a16="http://schemas.microsoft.com/office/drawing/2014/main" val="2281620178"/>
                    </a:ext>
                  </a:extLst>
                </a:gridCol>
              </a:tblGrid>
              <a:tr h="245980"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2021-2022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2022-2023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21224"/>
                  </a:ext>
                </a:extLst>
              </a:tr>
              <a:tr h="24598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Total Revenue 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-38.57%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47.15%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4.29%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796358"/>
                  </a:ext>
                </a:extLst>
              </a:tr>
              <a:tr h="24598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Total Expenses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-20.00%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5.00%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-7.50%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6679304"/>
                  </a:ext>
                </a:extLst>
              </a:tr>
              <a:tr h="24598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Net Income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-55.51%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116.25%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30.37%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720168"/>
                  </a:ext>
                </a:extLst>
              </a:tr>
              <a:tr h="24598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Growth Rate Net Assets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-31.05%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55.17%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12.06%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11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27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9264-50A6-37BA-FE1B-6657D11A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 options pros and cons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4106555-8529-E560-C919-53CBD4A7F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6" t="4466" r="1523" b="4212"/>
          <a:stretch/>
        </p:blipFill>
        <p:spPr>
          <a:xfrm>
            <a:off x="1547446" y="2239108"/>
            <a:ext cx="8979877" cy="2450123"/>
          </a:xfrm>
        </p:spPr>
      </p:pic>
    </p:spTree>
    <p:extLst>
      <p:ext uri="{BB962C8B-B14F-4D97-AF65-F5344CB8AC3E}">
        <p14:creationId xmlns:p14="http://schemas.microsoft.com/office/powerpoint/2010/main" val="227852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32EEF4A-2308-46A8-854C-7932E2F5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Oval 28">
            <a:extLst>
              <a:ext uri="{FF2B5EF4-FFF2-40B4-BE49-F238E27FC236}">
                <a16:creationId xmlns:a16="http://schemas.microsoft.com/office/drawing/2014/main" id="{53EA78BE-B416-4E78-8FA0-80D94FD7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38B8B-9A34-15CE-8241-4DF08306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77" y="2285999"/>
            <a:ext cx="3671247" cy="228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Return on equity and return on asset</a:t>
            </a: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45EDAE6-0047-4553-AA6C-0CB337CF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55035-BB34-7AF7-D4F4-8E8A8823DDBE}"/>
              </a:ext>
            </a:extLst>
          </p:cNvPr>
          <p:cNvSpPr txBox="1"/>
          <p:nvPr/>
        </p:nvSpPr>
        <p:spPr>
          <a:xfrm>
            <a:off x="6395761" y="344218"/>
            <a:ext cx="428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079CF8-AFAA-ACB1-9BEA-9D3C36A1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61" y="3400160"/>
            <a:ext cx="3898900" cy="774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7E6DBD-9B27-14C7-A1A2-E60FD414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61" y="4629278"/>
            <a:ext cx="5063042" cy="2531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D744A7-60D6-02F6-BB53-A4C2548CE058}"/>
              </a:ext>
            </a:extLst>
          </p:cNvPr>
          <p:cNvSpPr txBox="1"/>
          <p:nvPr/>
        </p:nvSpPr>
        <p:spPr>
          <a:xfrm>
            <a:off x="6316717" y="2701159"/>
            <a:ext cx="491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Quant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22C306B-D378-C961-C389-0266BD1B1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61" y="726061"/>
            <a:ext cx="3860800" cy="774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96B5B8-E06B-0D6A-FEAA-3A687033D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202" y="1830430"/>
            <a:ext cx="5241259" cy="2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861A-B37F-39D3-4989-9CF84A8D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76E8-D80F-0A43-3080-99E3DD999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DCF models suggest 481 million for Footprint</a:t>
            </a:r>
          </a:p>
          <a:p>
            <a:r>
              <a:rPr lang="en-US"/>
              <a:t>Quant has a suggested price of 366 million</a:t>
            </a:r>
          </a:p>
          <a:p>
            <a:r>
              <a:rPr lang="en-US"/>
              <a:t>Operating cash flow divided by the expected rate of return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de2" descr="Purchasing Value for Footprint and Quant">
            <a:extLst>
              <a:ext uri="{FF2B5EF4-FFF2-40B4-BE49-F238E27FC236}">
                <a16:creationId xmlns:a16="http://schemas.microsoft.com/office/drawing/2014/main" id="{FF12849D-C684-E61F-AA63-7A7512BEB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-2328" r="-11927" b="-5558"/>
          <a:stretch/>
        </p:blipFill>
        <p:spPr>
          <a:xfrm>
            <a:off x="1245476" y="257503"/>
            <a:ext cx="10668000" cy="6600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C2FE4-30F7-619E-4C66-F27644CEA5B6}"/>
              </a:ext>
            </a:extLst>
          </p:cNvPr>
          <p:cNvSpPr txBox="1"/>
          <p:nvPr/>
        </p:nvSpPr>
        <p:spPr>
          <a:xfrm>
            <a:off x="7244862" y="1383323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410.0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B3E90-7691-4659-CDF6-A57D6BC26F7F}"/>
              </a:ext>
            </a:extLst>
          </p:cNvPr>
          <p:cNvSpPr txBox="1"/>
          <p:nvPr/>
        </p:nvSpPr>
        <p:spPr>
          <a:xfrm>
            <a:off x="5193323" y="2848708"/>
            <a:ext cx="80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304.9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2E613-4535-25B6-EA41-78A3394673DF}"/>
              </a:ext>
            </a:extLst>
          </p:cNvPr>
          <p:cNvSpPr txBox="1"/>
          <p:nvPr/>
        </p:nvSpPr>
        <p:spPr>
          <a:xfrm>
            <a:off x="3270739" y="726831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495.6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AFB10-A3D2-170B-0F22-8A905ADBDB4E}"/>
              </a:ext>
            </a:extLst>
          </p:cNvPr>
          <p:cNvSpPr txBox="1"/>
          <p:nvPr/>
        </p:nvSpPr>
        <p:spPr>
          <a:xfrm>
            <a:off x="5199185" y="3985847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184.5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61EB6-4034-B88B-CB6E-D93B42969ED1}"/>
              </a:ext>
            </a:extLst>
          </p:cNvPr>
          <p:cNvSpPr txBox="1"/>
          <p:nvPr/>
        </p:nvSpPr>
        <p:spPr>
          <a:xfrm>
            <a:off x="7080739" y="2693809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278.4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66D7C-2F4F-8E90-ACAB-285C36E8D011}"/>
              </a:ext>
            </a:extLst>
          </p:cNvPr>
          <p:cNvSpPr txBox="1"/>
          <p:nvPr/>
        </p:nvSpPr>
        <p:spPr>
          <a:xfrm>
            <a:off x="3364524" y="2213163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335.0</a:t>
            </a:r>
          </a:p>
        </p:txBody>
      </p:sp>
    </p:spTree>
    <p:extLst>
      <p:ext uri="{BB962C8B-B14F-4D97-AF65-F5344CB8AC3E}">
        <p14:creationId xmlns:p14="http://schemas.microsoft.com/office/powerpoint/2010/main" val="417102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4750-5104-6C94-DD94-F9AB1449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FC4B-9C27-BBA9-35CD-63B37EF4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Principal should be willing to pay between 410 and 481 million for Footprint</a:t>
            </a:r>
          </a:p>
          <a:p>
            <a:r>
              <a:rPr lang="en-US"/>
              <a:t>Similarly, the price range for Quant should be between 278 and 366 million</a:t>
            </a:r>
          </a:p>
          <a:p>
            <a:r>
              <a:rPr lang="en-US"/>
              <a:t>Footprint minimum asking price is 337 million while Quant’s is 416 million</a:t>
            </a:r>
          </a:p>
        </p:txBody>
      </p:sp>
    </p:spTree>
    <p:extLst>
      <p:ext uri="{BB962C8B-B14F-4D97-AF65-F5344CB8AC3E}">
        <p14:creationId xmlns:p14="http://schemas.microsoft.com/office/powerpoint/2010/main" val="53013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D0C9-8D5D-D179-030B-5E0E8939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5" y="924484"/>
            <a:ext cx="9238434" cy="857559"/>
          </a:xfrm>
        </p:spPr>
        <p:txBody>
          <a:bodyPr/>
          <a:lstStyle/>
          <a:p>
            <a:r>
              <a:rPr lang="en-US" dirty="0"/>
              <a:t>Wacc of principal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DE1863E-86A7-AB14-5301-A16584BB4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77" y="1903004"/>
            <a:ext cx="8430633" cy="40305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B75E4-73C8-6034-7B1B-AE2DEF9490E6}"/>
              </a:ext>
            </a:extLst>
          </p:cNvPr>
          <p:cNvSpPr txBox="1"/>
          <p:nvPr/>
        </p:nvSpPr>
        <p:spPr>
          <a:xfrm>
            <a:off x="9058082" y="2074277"/>
            <a:ext cx="3031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Principal’s WACC is 8.6%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average is 7.7%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Principal is in a strong position relative to other firms</a:t>
            </a:r>
          </a:p>
        </p:txBody>
      </p:sp>
    </p:spTree>
    <p:extLst>
      <p:ext uri="{BB962C8B-B14F-4D97-AF65-F5344CB8AC3E}">
        <p14:creationId xmlns:p14="http://schemas.microsoft.com/office/powerpoint/2010/main" val="11054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CB45-BCF1-B10B-7715-2DE7D72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07" y="688472"/>
            <a:ext cx="9238434" cy="857559"/>
          </a:xfrm>
        </p:spPr>
        <p:txBody>
          <a:bodyPr/>
          <a:lstStyle/>
          <a:p>
            <a:r>
              <a:rPr lang="en-US"/>
              <a:t>Principal past acquisitions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D3B627D-D305-0D10-7AFD-29C2CB6B4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56" t="13553" r="25597"/>
          <a:stretch/>
        </p:blipFill>
        <p:spPr>
          <a:xfrm>
            <a:off x="597986" y="1606062"/>
            <a:ext cx="5423338" cy="45634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9D674-1A0E-0E77-FC84-A1A4B1857C10}"/>
              </a:ext>
            </a:extLst>
          </p:cNvPr>
          <p:cNvSpPr txBox="1"/>
          <p:nvPr/>
        </p:nvSpPr>
        <p:spPr>
          <a:xfrm>
            <a:off x="6240162" y="2069756"/>
            <a:ext cx="541363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Principal funded 96.18% of past acquisitions with pure cash.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 remaining 3.82% of acquisitions were undisclosed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Cash remains Principals preferred funding method</a:t>
            </a:r>
          </a:p>
        </p:txBody>
      </p:sp>
    </p:spTree>
    <p:extLst>
      <p:ext uri="{BB962C8B-B14F-4D97-AF65-F5344CB8AC3E}">
        <p14:creationId xmlns:p14="http://schemas.microsoft.com/office/powerpoint/2010/main" val="318313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61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63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E467C92F-654F-446B-8347-9FF2DAF66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67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91690-8390-D06C-04A6-F548B33E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/>
              <a:t>Our recommended solution for M&amp;A</a:t>
            </a:r>
          </a:p>
        </p:txBody>
      </p:sp>
      <p:cxnSp>
        <p:nvCxnSpPr>
          <p:cNvPr id="76" name="Straight Connector 69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1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EAAC-846D-AE59-BC4D-28D3DA9B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for this Acquisition 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6BC920-B5E6-57C2-E639-449376A79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66" y="2099335"/>
            <a:ext cx="9238434" cy="154173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7761F-30B1-AFAE-66FF-E7F967E9A0C8}"/>
              </a:ext>
            </a:extLst>
          </p:cNvPr>
          <p:cNvSpPr txBox="1"/>
          <p:nvPr/>
        </p:nvSpPr>
        <p:spPr>
          <a:xfrm>
            <a:off x="1428749" y="4010025"/>
            <a:ext cx="92392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January 30th Press Release regarding 2022 numbers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Plenty of excess cash to fund either of the acquisitions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406% RBC, can pay all insurance obligations at least 4 times over</a:t>
            </a:r>
          </a:p>
        </p:txBody>
      </p:sp>
    </p:spTree>
    <p:extLst>
      <p:ext uri="{BB962C8B-B14F-4D97-AF65-F5344CB8AC3E}">
        <p14:creationId xmlns:p14="http://schemas.microsoft.com/office/powerpoint/2010/main" val="60064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2641-BE60-7A08-6C30-D75298E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On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1C08-1DF0-83C0-9852-A2072DC9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Adds approximately 46 million to pre-tax revenues</a:t>
            </a:r>
          </a:p>
          <a:p>
            <a:r>
              <a:rPr lang="en-US"/>
              <a:t>Adds 40.32 million to net income</a:t>
            </a:r>
          </a:p>
          <a:p>
            <a:r>
              <a:rPr lang="en-US"/>
              <a:t>Overall, 6.67% increase in net income for Principal in 2022.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D14AB-DAD7-0F70-1C12-A8C68744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29" y="1903004"/>
            <a:ext cx="4183438" cy="29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AFC2-10BB-E976-FD6B-71323857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C185-0CFF-FFF1-E69D-CDC1387AB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Principal should acquire Footprint for </a:t>
            </a:r>
            <a:r>
              <a:rPr lang="en-US">
                <a:ea typeface="+mn-lt"/>
                <a:cs typeface="+mn-lt"/>
              </a:rPr>
              <a:t>$409.95 million</a:t>
            </a:r>
          </a:p>
          <a:p>
            <a:r>
              <a:rPr lang="en-US"/>
              <a:t>Footprint is the clear choice when analyzed through the frameworks</a:t>
            </a:r>
          </a:p>
          <a:p>
            <a:r>
              <a:rPr lang="en-US"/>
              <a:t>Principal has enough capital to make this acquisiton </a:t>
            </a:r>
          </a:p>
        </p:txBody>
      </p:sp>
    </p:spTree>
    <p:extLst>
      <p:ext uri="{BB962C8B-B14F-4D97-AF65-F5344CB8AC3E}">
        <p14:creationId xmlns:p14="http://schemas.microsoft.com/office/powerpoint/2010/main" val="24432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31010-3B6C-55B7-D5E0-60162330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B64DCFA-75C2-DC03-94D3-528589984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2000"/>
            <a:ext cx="4572000" cy="5334000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3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67C92F-654F-446B-8347-9FF2DAF66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28CBB-29D3-1DFA-6989-14D3C911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/>
              <a:t>ESG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8677E-A6B3-5994-788B-6C074CD1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4290868"/>
            <a:ext cx="7619999" cy="10431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2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EE958-4EB7-E82B-0CAC-7056835E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17" y="198244"/>
            <a:ext cx="4991103" cy="11410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ESG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C5864-1F55-DCCD-F7DE-A8FAA5F5BDD6}"/>
              </a:ext>
            </a:extLst>
          </p:cNvPr>
          <p:cNvSpPr txBox="1"/>
          <p:nvPr/>
        </p:nvSpPr>
        <p:spPr>
          <a:xfrm>
            <a:off x="233487" y="2286000"/>
            <a:ext cx="4991103" cy="429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Global inclusion in finance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Align the target with UN SDGs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Double the number of financial inclusion for women own business and people of color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By 2035 Principal will reduce U.S. carbon emission and in 2050 we will become carbon neutral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F08D214-F25C-B1A8-51D9-BCFB23760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84" t="-576" r="2800" b="576"/>
          <a:stretch/>
        </p:blipFill>
        <p:spPr>
          <a:xfrm>
            <a:off x="4951233" y="1143913"/>
            <a:ext cx="7156818" cy="50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5D38-6ABA-6009-A6CE-8069AC52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58" y="207147"/>
            <a:ext cx="4991103" cy="11410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ESG GOALS</a:t>
            </a:r>
          </a:p>
        </p:txBody>
      </p:sp>
      <p:sp>
        <p:nvSpPr>
          <p:cNvPr id="44" name="Content Placeholder 19">
            <a:extLst>
              <a:ext uri="{FF2B5EF4-FFF2-40B4-BE49-F238E27FC236}">
                <a16:creationId xmlns:a16="http://schemas.microsoft.com/office/drawing/2014/main" id="{45A279CB-6A2A-B3AA-7593-1D7497B2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59" y="1953087"/>
            <a:ext cx="4991103" cy="42686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ea typeface="+mn-lt"/>
                <a:cs typeface="+mn-lt"/>
              </a:rPr>
              <a:t>Looks for businesses with good environmental, social, and governance policies</a:t>
            </a:r>
            <a:endParaRPr lang="en-US" sz="1600"/>
          </a:p>
          <a:p>
            <a:pPr>
              <a:lnSpc>
                <a:spcPct val="120000"/>
              </a:lnSpc>
            </a:pPr>
            <a:r>
              <a:rPr lang="en-US" sz="1600">
                <a:ea typeface="+mn-lt"/>
                <a:cs typeface="+mn-lt"/>
              </a:rPr>
              <a:t>Reduce carbon impact and promoting gender diversity</a:t>
            </a:r>
            <a:endParaRPr lang="en-US" sz="1600"/>
          </a:p>
          <a:p>
            <a:pPr>
              <a:lnSpc>
                <a:spcPct val="120000"/>
              </a:lnSpc>
            </a:pPr>
            <a:r>
              <a:rPr lang="en-US" sz="1600">
                <a:ea typeface="+mn-lt"/>
                <a:cs typeface="+mn-lt"/>
              </a:rPr>
              <a:t>Has a line of environmentally friendly investment solutions</a:t>
            </a:r>
            <a:endParaRPr lang="en-US" sz="1600"/>
          </a:p>
          <a:p>
            <a:pPr>
              <a:lnSpc>
                <a:spcPct val="120000"/>
              </a:lnSpc>
            </a:pPr>
            <a:r>
              <a:rPr lang="en-US" sz="1600">
                <a:ea typeface="+mn-lt"/>
                <a:cs typeface="+mn-lt"/>
              </a:rPr>
              <a:t>Sustainable Future Funds invest in businesses with high corporate governance, social responsibility, and environmental sustainability</a:t>
            </a:r>
            <a:endParaRPr lang="en-US" sz="1600"/>
          </a:p>
          <a:p>
            <a:pPr>
              <a:lnSpc>
                <a:spcPct val="120000"/>
              </a:lnSpc>
            </a:pPr>
            <a:r>
              <a:rPr lang="en-US" sz="1600">
                <a:ea typeface="+mn-lt"/>
                <a:cs typeface="+mn-lt"/>
              </a:rPr>
              <a:t>The funds invest in businesses offering solutions to global problems like poverty, resource depletion, and climate change</a:t>
            </a:r>
            <a:endParaRPr lang="en-US" sz="1600"/>
          </a:p>
          <a:p>
            <a:pPr>
              <a:lnSpc>
                <a:spcPct val="120000"/>
              </a:lnSpc>
            </a:pPr>
            <a:endParaRPr lang="en-US" sz="1600"/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FC96B05-8B6E-1E60-B593-505B76DE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7" t="32537" r="5597" b="8951"/>
          <a:stretch/>
        </p:blipFill>
        <p:spPr>
          <a:xfrm>
            <a:off x="6414541" y="2298804"/>
            <a:ext cx="5195661" cy="22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FDE77F2-18D0-49FF-860C-62E2AC42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948A5-8C2E-9FF5-0BDB-D168B7E7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80" y="1524000"/>
            <a:ext cx="4009639" cy="38100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Principals ESG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76AFDB-454B-F80D-0E95-7F63E07D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894" y="3040602"/>
            <a:ext cx="3897332" cy="2858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600">
              <a:ea typeface="+mn-lt"/>
              <a:cs typeface="+mn-lt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 acquisition of Footprint fits well with PFG's objectives to promote sustainable practices and businesses with high ESG performance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Footprint has a proven track record of successfully incorporating ESG analysis into its investment process and building a portfolio with high ESG scores</a:t>
            </a:r>
            <a:endParaRPr lang="en-US" sz="1600"/>
          </a:p>
          <a:p>
            <a:pPr>
              <a:lnSpc>
                <a:spcPct val="120000"/>
              </a:lnSpc>
              <a:buFont typeface="Arial"/>
              <a:buChar char="•"/>
            </a:pPr>
            <a:endParaRPr lang="en-US" sz="13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/>
          </a:p>
          <a:p>
            <a:pPr marL="0" indent="0">
              <a:lnSpc>
                <a:spcPct val="120000"/>
              </a:lnSpc>
              <a:buNone/>
            </a:pPr>
            <a:endParaRPr lang="en-US" sz="1300"/>
          </a:p>
          <a:p>
            <a:pPr>
              <a:lnSpc>
                <a:spcPct val="120000"/>
              </a:lnSpc>
            </a:pPr>
            <a:endParaRPr lang="en-US" sz="130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C28ECB5-AD99-FAB8-86F1-8806A6610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" t="7627" r="2126" b="23701"/>
          <a:stretch/>
        </p:blipFill>
        <p:spPr>
          <a:xfrm>
            <a:off x="6255058" y="5272202"/>
            <a:ext cx="5777883" cy="7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7C92F-654F-446B-8347-9FF2DAF66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33A44-B12F-AB7A-55A0-1F0D98E3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Cultural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901D-0403-2F9C-C9AF-F31728E6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4290868"/>
            <a:ext cx="7619999" cy="10431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6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28EA-13C7-95DA-C988-AE9BC377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Based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07D5-4956-5B7E-7A28-56A7E146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B0604020202020204" pitchFamily="34" charset="0"/>
              <a:buChar char="o"/>
            </a:pPr>
            <a:r>
              <a:rPr lang="en-US"/>
              <a:t>Principals' commitment to putting customers first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/>
              <a:t>Quant's assets comprised of only 12% retail investors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/>
              <a:t>Footprint's assets comprised of 34% retail investors, 17% small-medium businesses</a:t>
            </a:r>
          </a:p>
        </p:txBody>
      </p:sp>
    </p:spTree>
    <p:extLst>
      <p:ext uri="{BB962C8B-B14F-4D97-AF65-F5344CB8AC3E}">
        <p14:creationId xmlns:p14="http://schemas.microsoft.com/office/powerpoint/2010/main" val="204125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12EC-3A98-5884-D798-5077F33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employee turnover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DC6A-1BC1-AE82-D951-1E9288CE7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Quant has lost 3 key fund managers recently</a:t>
            </a:r>
          </a:p>
          <a:p>
            <a:r>
              <a:rPr lang="en-US"/>
              <a:t>2 left for unexpected reasons</a:t>
            </a:r>
          </a:p>
          <a:p>
            <a:r>
              <a:rPr lang="en-US"/>
              <a:t>Potential cultural problems</a:t>
            </a:r>
          </a:p>
        </p:txBody>
      </p:sp>
    </p:spTree>
    <p:extLst>
      <p:ext uri="{BB962C8B-B14F-4D97-AF65-F5344CB8AC3E}">
        <p14:creationId xmlns:p14="http://schemas.microsoft.com/office/powerpoint/2010/main" val="312548693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DarkSeedLeftStep">
      <a:dk1>
        <a:srgbClr val="000000"/>
      </a:dk1>
      <a:lt1>
        <a:srgbClr val="FFFFFF"/>
      </a:lt1>
      <a:dk2>
        <a:srgbClr val="1A212F"/>
      </a:dk2>
      <a:lt2>
        <a:srgbClr val="F0F3F1"/>
      </a:lt2>
      <a:accent1>
        <a:srgbClr val="E729A8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6D5"/>
      </a:accent6>
      <a:hlink>
        <a:srgbClr val="3F55BF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Widescreen</PresentationFormat>
  <Paragraphs>188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Trade Gothic Next Cond</vt:lpstr>
      <vt:lpstr>Trade Gothic Next Light</vt:lpstr>
      <vt:lpstr>PortalVTI</vt:lpstr>
      <vt:lpstr>Brooks case competition</vt:lpstr>
      <vt:lpstr>Our recommended solution for M&amp;A</vt:lpstr>
      <vt:lpstr>ESG Strategy</vt:lpstr>
      <vt:lpstr>ESG Strategy</vt:lpstr>
      <vt:lpstr>ESG GOALS</vt:lpstr>
      <vt:lpstr>Principals ESG Solution</vt:lpstr>
      <vt:lpstr>Cultural fit</vt:lpstr>
      <vt:lpstr>Customer Based Service</vt:lpstr>
      <vt:lpstr>Key employee turnover</vt:lpstr>
      <vt:lpstr>Financial Analysis</vt:lpstr>
      <vt:lpstr>Beta and WACC</vt:lpstr>
      <vt:lpstr>Growth rates of key variables</vt:lpstr>
      <vt:lpstr>Financing options pros and cons</vt:lpstr>
      <vt:lpstr>Return on equity and return on asset</vt:lpstr>
      <vt:lpstr>Bid Pricing</vt:lpstr>
      <vt:lpstr>PowerPoint Presentation</vt:lpstr>
      <vt:lpstr>Bid Pricing</vt:lpstr>
      <vt:lpstr>Wacc of principal</vt:lpstr>
      <vt:lpstr>Principal past acquisitions</vt:lpstr>
      <vt:lpstr>Funding for this Acquisition </vt:lpstr>
      <vt:lpstr>Effect On principal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brooks case competition</dc:title>
  <dc:creator>Dew Veeraphan</dc:creator>
  <cp:lastModifiedBy>Inchul Suh</cp:lastModifiedBy>
  <cp:revision>1</cp:revision>
  <dcterms:created xsi:type="dcterms:W3CDTF">2023-03-24T15:06:35Z</dcterms:created>
  <dcterms:modified xsi:type="dcterms:W3CDTF">2023-03-27T17:50:08Z</dcterms:modified>
</cp:coreProperties>
</file>