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 Slab"/>
      <p:regular r:id="rId25"/>
      <p:bold r:id="rId26"/>
    </p:embeddedFon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bold.fntdata"/><Relationship Id="rId25" Type="http://schemas.openxmlformats.org/officeDocument/2006/relationships/font" Target="fonts/RobotoSlab-regular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7ae7c9f8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7ae7c9f8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7ae7c9f8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7ae7c9f8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7ae7c9f8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7ae7c9f8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7ae7c9f8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7ae7c9f8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7ae7c9f8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27ae7c9f8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7ae7c9f8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7ae7c9f8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7ae7c9f8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7ae7c9f8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7ae7c9f8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7ae7c9f8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7ae7c9f8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27ae7c9f8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7ae7c9f8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7ae7c9f8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7ae7c9f8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7ae7c9f8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f11bec6a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f11bec6a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7ae7c9f8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27ae7c9f8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7ae7c9f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7ae7c9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0f11bec6a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0f11bec6a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f11bec6a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0f11bec6a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f11bec6a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f11bec6a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7ae7c9f8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27ae7c9f8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Brooks Case Analysis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Krey, Dan Russell, Jay Ditcher and Jason May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Comparable Transaction Analysis Findings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EV/EBITDA at asking prices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 = Asking Price for Equity + Debt - Cash and Cash Equivalents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Quant 9.24 multiple (EV $584.2M / EBITDA $63.24M)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Footprint 8.59 multiple (EV $657.1M / EBITDA $79.47M)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market multiple of 9 times EBITDA is used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Quant market value of equity $400.9M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Footprint market value of equity $368.4M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Discounted Cash Flow Analysis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Fair value $365M &lt; $416M ask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Footprint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Fair value $449M &gt; $337M ask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Assumptions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Synergies effect modelled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2% revenue and expense growth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Sensitivity tested -5% retraction to 7.5% growth for both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cash purchase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 Unlevered DCF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75" y="1429425"/>
            <a:ext cx="8030648" cy="319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 NPV </a:t>
            </a:r>
            <a:r>
              <a:rPr lang="en"/>
              <a:t>Sensitivity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50" y="1915700"/>
            <a:ext cx="8839850" cy="18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Footprint Unlevered DCF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853" y="1489825"/>
            <a:ext cx="7794299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Footprint NPV Sensitivity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25" y="1489825"/>
            <a:ext cx="8773575" cy="19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Bidding Strategy - Why $368M?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Offer more than the ask might allow </a:t>
            </a:r>
            <a:r>
              <a:rPr lang="en"/>
              <a:t>Principal</a:t>
            </a:r>
            <a:r>
              <a:rPr lang="en"/>
              <a:t> to sign an exclusive agreement with Footprint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Meets constraints for comp analysis and DCF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unlevered deal is favorable from sellers perspective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Offer would get </a:t>
            </a:r>
            <a:r>
              <a:rPr lang="en"/>
              <a:t>Principal</a:t>
            </a:r>
            <a:r>
              <a:rPr lang="en"/>
              <a:t> invited to the second 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completely folding cards holding off the top offer for the best and final round if in bidding war with top offer at $449M based on DCF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Bidding $368 million for Footprint would be </a:t>
            </a:r>
            <a:r>
              <a:rPr lang="en"/>
              <a:t>advantageous</a:t>
            </a:r>
            <a:r>
              <a:rPr lang="en"/>
              <a:t> to grow Principals ESG outlook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$368 million was from the smaller of comp and DCF valuation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$448 million is the max boundary for DCF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Footprint has complimentary ESG scores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63636"/>
              <a:buAutoNum type="arabicPeriod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Bhagat, S. (2022, March 31).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An inconvenient truth about ESG investing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 Harvard Business Review. Retrieved March 27, 2023, from https://hbr.org/2022/03/an-inconvenient-truth-about-esg-investing#:~:text=Researchers%20at%20Columbia%20University%20and,both%20labor%20and%20environmental%20rules.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63636"/>
              <a:buAutoNum type="arabicPeriod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Reiff, N. (2022, November 19).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How Blackrock Makes Money: Investment and Advisory Fees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 Investopedia. Retrieved March 27, 2023, from https://www.investopedia.com/articles/markets/012616/how-blackrock-makes-money.asp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63636"/>
              <a:buAutoNum type="arabicPeriod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Gara, A. (2021, August 31).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How big promises and fat fees turned private equity into a lousy investment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 Forbes. Retrieved March 27, 2023, from https://www.forbes.com/sites/antoinegara/2021/08/06/how-big-promises-and-fat-fees-turned-private-equity-into-a-lousy-investment/?sh=203c855b6e34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63636"/>
              <a:buAutoNum type="arabicPeriod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Franecki, D. (2022, December 15).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METLIFE Investment Management completes acquisition of Affirmative Investment Management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 MetLife Investment Management. Retrieved March 27, 2023, from https://investments.metlife.com/about/newsroom/2022/december/metlife-investment-management-completes-acquisition-of-affirmative-investment-management/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63636"/>
              <a:buAutoNum type="arabicPeriod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MAPFRE, R. (2023, March 1).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MAPFRE increases stake in LA financière responsable to 51 percent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 Noticias Mapfre. Retrieved March 27, 2023, from https://noticias.mapfre.com/en/mapfre-increases-stake-in-la-financiere-responsable-to-51-percent/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Analysts Bios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Daniel Krey - Senior Finance and Accounting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Dan Russell - Senior Finance and Risk Management Insurance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Jay Ditcher - Senior Finance and Risk Management Insurance/Management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Jason May - Junior Finance and Data Analytics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Submit LOI at $368M for Footprint Asset Management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Depending on response the max for final PSA should be $449M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Offer with no financing contingency but option to </a:t>
            </a:r>
            <a:r>
              <a:rPr lang="en"/>
              <a:t>receive</a:t>
            </a:r>
            <a:r>
              <a:rPr lang="en"/>
              <a:t> </a:t>
            </a:r>
            <a:r>
              <a:rPr lang="en"/>
              <a:t>additional</a:t>
            </a:r>
            <a:r>
              <a:rPr lang="en"/>
              <a:t> financing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not acquire Quant Impact Partners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want to offer lower than the ask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want to go under contract and re-trade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Competition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7900" y="1489825"/>
            <a:ext cx="8490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Recent growth in ESG focus and pricing premium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 of December 2021, AUM in ESG funds was $2.7 trillion of which 81% was European and 13% from the United States with $143 billion worth of capital inflows in Q4 ‘21</a:t>
            </a:r>
            <a:r>
              <a:rPr baseline="30000" lang="en"/>
              <a:t>1</a:t>
            </a:r>
            <a:endParaRPr baseline="30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Competing in a lowering cost </a:t>
            </a:r>
            <a:r>
              <a:rPr lang="en"/>
              <a:t>environment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Passive versus active management - Indexation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Lower fees longer term (</a:t>
            </a:r>
            <a:r>
              <a:rPr lang="en"/>
              <a:t>perpetuity</a:t>
            </a:r>
            <a:r>
              <a:rPr lang="en"/>
              <a:t> commitment) goal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Blackrock (0.10% fees </a:t>
            </a:r>
            <a:r>
              <a:rPr lang="en"/>
              <a:t>with</a:t>
            </a:r>
            <a:r>
              <a:rPr lang="en"/>
              <a:t> $8.6B AUM)</a:t>
            </a:r>
            <a:r>
              <a:rPr baseline="30000" lang="en"/>
              <a:t>2</a:t>
            </a:r>
            <a:r>
              <a:rPr lang="en"/>
              <a:t> versus Blackstone (1.5% and 20% with $975B AUM)</a:t>
            </a:r>
            <a:r>
              <a:rPr baseline="30000" lang="en"/>
              <a:t>3</a:t>
            </a:r>
            <a:endParaRPr baseline="30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Strategic buyer vs sponsor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 cost of borrowing increases strategic buyers will be more favorable as LBO’s become more expensive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Sponsors may not be able to recognize all the cost synergies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Competition in ESG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MetLife acquires Affirmative Investment Management - Q4 ‘22</a:t>
            </a:r>
            <a:r>
              <a:rPr baseline="30000" lang="en"/>
              <a:t>4</a:t>
            </a:r>
            <a:endParaRPr baseline="30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AIM is a ESG focused fixed income investment manager with $1.01 billion AUM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MetLife has $579.8B AUM as of 12/31/22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MAPFRE</a:t>
            </a:r>
            <a:r>
              <a:rPr lang="en"/>
              <a:t> acquires La Financière Responsable - Q1 ‘23</a:t>
            </a:r>
            <a:r>
              <a:rPr baseline="30000" lang="en"/>
              <a:t>5</a:t>
            </a:r>
            <a:endParaRPr baseline="30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LFR is a French based mutual fund ESG specialist with €650 million AUM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MAPFRE is headquartered in Spain with €59.6B AUM as of 12/31/22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ESG Analysis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Pros/Cons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MSCI Rating: BBB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Risk score:17.22 (low)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375" y="3169850"/>
            <a:ext cx="5200726" cy="192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8400" y="0"/>
            <a:ext cx="5263701" cy="31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 Fit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Purpose: “Foster a world where financial security is accessible to all”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Mission: “Help more people save enough, protect enough, and have enough”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Footprint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Company values/ownership, new opportunities,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Quant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Management team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Analysis Performed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Comparable Transaction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Discounted Cash Flow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Considered unlevered returns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Comparable Transaction Analysis Process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Locate comparable universe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Looked at small-cap target firms that focused on ESG investments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Target was acquired by public strategic buyer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Locate necessary financial information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Searched 10-K, proxy </a:t>
            </a:r>
            <a:r>
              <a:rPr lang="en"/>
              <a:t>statements</a:t>
            </a:r>
            <a:r>
              <a:rPr lang="en"/>
              <a:t>, press releases, and other public data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Spread key statistics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Benchmark the comparable companies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Determine valuation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Used EV/EBITDA multiple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