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7" r:id="rId3"/>
    <p:sldId id="258" r:id="rId4"/>
    <p:sldId id="262" r:id="rId5"/>
    <p:sldId id="260" r:id="rId6"/>
    <p:sldId id="274" r:id="rId7"/>
    <p:sldId id="275" r:id="rId8"/>
    <p:sldId id="278" r:id="rId9"/>
    <p:sldId id="279" r:id="rId10"/>
    <p:sldId id="280" r:id="rId11"/>
    <p:sldId id="281" r:id="rId12"/>
    <p:sldId id="282" r:id="rId13"/>
    <p:sldId id="283" r:id="rId14"/>
    <p:sldId id="277" r:id="rId15"/>
    <p:sldId id="292" r:id="rId16"/>
    <p:sldId id="291" r:id="rId17"/>
    <p:sldId id="284" r:id="rId18"/>
    <p:sldId id="285" r:id="rId19"/>
    <p:sldId id="261" r:id="rId20"/>
    <p:sldId id="288" r:id="rId21"/>
    <p:sldId id="289" r:id="rId22"/>
    <p:sldId id="290" r:id="rId23"/>
    <p:sldId id="293" r:id="rId24"/>
    <p:sldId id="296" r:id="rId25"/>
    <p:sldId id="259" r:id="rId26"/>
    <p:sldId id="286" r:id="rId27"/>
    <p:sldId id="287" r:id="rId28"/>
    <p:sldId id="263" r:id="rId29"/>
  </p:sldIdLst>
  <p:sldSz cx="18288000" cy="10287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TT Commons Pro" panose="020B0604020202020204" charset="0"/>
      <p:regular r:id="rId37"/>
    </p:embeddedFont>
    <p:embeddedFont>
      <p:font typeface="TT Commons Pro Bold"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59E9D-A5FD-378F-A120-CA68401F32E1}" v="1067" dt="2023-03-26T18:07:00.734"/>
    <p1510:client id="{16750BB5-4CAD-21B8-AB5B-5E9C88AE7066}" v="3" dt="2023-03-26T17:11:48.470"/>
    <p1510:client id="{5D0B3795-051D-4E38-8ACD-73AF7C1C6C27}" v="2236" dt="2023-03-27T16:15:14.032"/>
    <p1510:client id="{82EF7549-A626-4A27-A8D1-C2A1E1830006}" v="3023" dt="2023-03-27T14:37:18.036"/>
    <p1510:client id="{89CA02E7-E600-640F-E199-7A531687300D}" v="45" dt="2023-03-27T02:41:23.792"/>
    <p1510:client id="{B97AD1BB-9EB1-11CB-880F-27AA68406143}" v="46" dt="2023-03-27T02:43:36.222"/>
    <p1510:client id="{E134E1E9-B307-888A-D7A5-72805A993348}" v="3" dt="2023-03-27T03:02:02.107"/>
    <p1510:client id="{E324E0AE-E487-F40F-83D9-F89866E2F8D2}" v="25" dt="2023-03-26T18:42:26.124"/>
    <p1510:client id="{EAD592C2-30E4-1706-0AAD-88AB2CFEC290}" v="152" dt="2023-03-27T14:10:53.785"/>
    <p1510:client id="{F15999A1-4C5B-AAE7-9D91-ABB11D0F11D9}" v="842" dt="2023-03-26T18:39:05.100"/>
    <p1510:client id="{F5758348-707A-109D-D633-46FACA0CF6E5}" v="243" dt="2023-03-27T03:21:09.5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3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A7D7A-49CB-48F8-9D7A-324974938179}"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802FA-C244-48E5-8029-8B0283F89C56}" type="slidenum">
              <a:rPr lang="en-US" smtClean="0"/>
              <a:t>‹#›</a:t>
            </a:fld>
            <a:endParaRPr lang="en-US"/>
          </a:p>
        </p:txBody>
      </p:sp>
    </p:spTree>
    <p:extLst>
      <p:ext uri="{BB962C8B-B14F-4D97-AF65-F5344CB8AC3E}">
        <p14:creationId xmlns:p14="http://schemas.microsoft.com/office/powerpoint/2010/main" val="80341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challenge provided to us was to evaluate two potential acquisition targets and offer a formal recommendation considering ESG metrics, financial factors, and company culture. The two targets were Quant Impact partners, a newer, smaller private firm that utilizes a fully quantitative investment strategy,  and Footprint Asset Management, a relatively older firm that specializes actively managed mutual funds and prioritizes an ESG-focused approach. </a:t>
            </a:r>
          </a:p>
        </p:txBody>
      </p:sp>
      <p:sp>
        <p:nvSpPr>
          <p:cNvPr id="4" name="Slide Number Placeholder 3"/>
          <p:cNvSpPr>
            <a:spLocks noGrp="1"/>
          </p:cNvSpPr>
          <p:nvPr>
            <p:ph type="sldNum" sz="quarter" idx="5"/>
          </p:nvPr>
        </p:nvSpPr>
        <p:spPr/>
        <p:txBody>
          <a:bodyPr/>
          <a:lstStyle/>
          <a:p>
            <a:fld id="{5EB802FA-C244-48E5-8029-8B0283F89C56}" type="slidenum">
              <a:rPr lang="en-US" smtClean="0"/>
              <a:t>3</a:t>
            </a:fld>
            <a:endParaRPr lang="en-US"/>
          </a:p>
        </p:txBody>
      </p:sp>
    </p:spTree>
    <p:extLst>
      <p:ext uri="{BB962C8B-B14F-4D97-AF65-F5344CB8AC3E}">
        <p14:creationId xmlns:p14="http://schemas.microsoft.com/office/powerpoint/2010/main" val="192079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3274"/>
                </a:solidFill>
                <a:latin typeface="+mj-lt"/>
              </a:rPr>
              <a:t>When considering the potential contributions of each company to Principal’s current ESG metrics--along with the financial feasibility and cultural alignment of each potential acquisition– we recommend that Principal purchases _______ at a price of 337M. While this higher than our calculated value later, the is a premium offered to reflect the value of ESG improvements</a:t>
            </a:r>
          </a:p>
          <a:p>
            <a:endParaRPr lang="en-US"/>
          </a:p>
        </p:txBody>
      </p:sp>
      <p:sp>
        <p:nvSpPr>
          <p:cNvPr id="4" name="Slide Number Placeholder 3"/>
          <p:cNvSpPr>
            <a:spLocks noGrp="1"/>
          </p:cNvSpPr>
          <p:nvPr>
            <p:ph type="sldNum" sz="quarter" idx="5"/>
          </p:nvPr>
        </p:nvSpPr>
        <p:spPr/>
        <p:txBody>
          <a:bodyPr/>
          <a:lstStyle/>
          <a:p>
            <a:fld id="{5EB802FA-C244-48E5-8029-8B0283F89C56}" type="slidenum">
              <a:rPr lang="en-US" smtClean="0"/>
              <a:t>4</a:t>
            </a:fld>
            <a:endParaRPr lang="en-US"/>
          </a:p>
        </p:txBody>
      </p:sp>
    </p:spTree>
    <p:extLst>
      <p:ext uri="{BB962C8B-B14F-4D97-AF65-F5344CB8AC3E}">
        <p14:creationId xmlns:p14="http://schemas.microsoft.com/office/powerpoint/2010/main" val="240814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B802FA-C244-48E5-8029-8B0283F89C56}" type="slidenum">
              <a:rPr lang="en-US" smtClean="0"/>
              <a:t>16</a:t>
            </a:fld>
            <a:endParaRPr lang="en-US"/>
          </a:p>
        </p:txBody>
      </p:sp>
    </p:spTree>
    <p:extLst>
      <p:ext uri="{BB962C8B-B14F-4D97-AF65-F5344CB8AC3E}">
        <p14:creationId xmlns:p14="http://schemas.microsoft.com/office/powerpoint/2010/main" val="296116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MSCI studies argue that higher ESG scores can reduce the cost of capital for companies by 1.14-10%. As such, we can justify spending more to meet Footprint’s minimum bid to account for the value of improved ESG metrics. </a:t>
            </a:r>
          </a:p>
          <a:p>
            <a:endParaRPr lang="en-US"/>
          </a:p>
        </p:txBody>
      </p:sp>
      <p:sp>
        <p:nvSpPr>
          <p:cNvPr id="4" name="Slide Number Placeholder 3"/>
          <p:cNvSpPr>
            <a:spLocks noGrp="1"/>
          </p:cNvSpPr>
          <p:nvPr>
            <p:ph type="sldNum" sz="quarter" idx="5"/>
          </p:nvPr>
        </p:nvSpPr>
        <p:spPr/>
        <p:txBody>
          <a:bodyPr/>
          <a:lstStyle/>
          <a:p>
            <a:fld id="{5EB802FA-C244-48E5-8029-8B0283F89C56}" type="slidenum">
              <a:rPr lang="en-US" smtClean="0"/>
              <a:t>17</a:t>
            </a:fld>
            <a:endParaRPr lang="en-US"/>
          </a:p>
        </p:txBody>
      </p:sp>
    </p:spTree>
    <p:extLst>
      <p:ext uri="{BB962C8B-B14F-4D97-AF65-F5344CB8AC3E}">
        <p14:creationId xmlns:p14="http://schemas.microsoft.com/office/powerpoint/2010/main" val="359724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not only current Principal employees to advance but to also implement their own strategy with a newer workforce. </a:t>
            </a:r>
          </a:p>
          <a:p>
            <a:endParaRPr lang="en-US">
              <a:cs typeface="Calibri"/>
            </a:endParaRPr>
          </a:p>
        </p:txBody>
      </p:sp>
      <p:sp>
        <p:nvSpPr>
          <p:cNvPr id="4" name="Slide Number Placeholder 3"/>
          <p:cNvSpPr>
            <a:spLocks noGrp="1"/>
          </p:cNvSpPr>
          <p:nvPr>
            <p:ph type="sldNum" sz="quarter" idx="5"/>
          </p:nvPr>
        </p:nvSpPr>
        <p:spPr/>
        <p:txBody>
          <a:bodyPr/>
          <a:lstStyle/>
          <a:p>
            <a:fld id="{5EB802FA-C244-48E5-8029-8B0283F89C56}" type="slidenum">
              <a:rPr lang="en-US" smtClean="0"/>
              <a:t>21</a:t>
            </a:fld>
            <a:endParaRPr lang="en-US"/>
          </a:p>
        </p:txBody>
      </p:sp>
    </p:spTree>
    <p:extLst>
      <p:ext uri="{BB962C8B-B14F-4D97-AF65-F5344CB8AC3E}">
        <p14:creationId xmlns:p14="http://schemas.microsoft.com/office/powerpoint/2010/main" val="260396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Meghan :</a:t>
            </a:r>
          </a:p>
          <a:p>
            <a:r>
              <a:rPr lang="en-US"/>
              <a:t>When looking at the acquisition of a company, a necessary factor is the cultural compatibility of the two companies. As such, we looked at Principals values and intentions within the industry, to then compare with the two acquisition targets. Principal’s mission statement is ….. Principal purpose is…….. Principal values the prioritization of the customer, doing the right thing, embracing and implementing future changes in the industry, and with that taking purposeful action to secure Principal’s future wellbeing. </a:t>
            </a:r>
          </a:p>
        </p:txBody>
      </p:sp>
      <p:sp>
        <p:nvSpPr>
          <p:cNvPr id="4" name="Slide Number Placeholder 3"/>
          <p:cNvSpPr>
            <a:spLocks noGrp="1"/>
          </p:cNvSpPr>
          <p:nvPr>
            <p:ph type="sldNum" sz="quarter" idx="5"/>
          </p:nvPr>
        </p:nvSpPr>
        <p:spPr/>
        <p:txBody>
          <a:bodyPr/>
          <a:lstStyle/>
          <a:p>
            <a:fld id="{5EB802FA-C244-48E5-8029-8B0283F89C56}" type="slidenum">
              <a:rPr lang="en-US" smtClean="0"/>
              <a:t>25</a:t>
            </a:fld>
            <a:endParaRPr lang="en-US"/>
          </a:p>
        </p:txBody>
      </p:sp>
    </p:spTree>
    <p:extLst>
      <p:ext uri="{BB962C8B-B14F-4D97-AF65-F5344CB8AC3E}">
        <p14:creationId xmlns:p14="http://schemas.microsoft.com/office/powerpoint/2010/main" val="4274112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Meghan:</a:t>
            </a:r>
            <a:br>
              <a:rPr lang="en-US"/>
            </a:br>
            <a:r>
              <a:rPr lang="en-US"/>
              <a:t>Upon evaluating Footprint’s cultural aspects, there were clear strengths and weaknesses.</a:t>
            </a:r>
          </a:p>
        </p:txBody>
      </p:sp>
      <p:sp>
        <p:nvSpPr>
          <p:cNvPr id="4" name="Slide Number Placeholder 3"/>
          <p:cNvSpPr>
            <a:spLocks noGrp="1"/>
          </p:cNvSpPr>
          <p:nvPr>
            <p:ph type="sldNum" sz="quarter" idx="5"/>
          </p:nvPr>
        </p:nvSpPr>
        <p:spPr/>
        <p:txBody>
          <a:bodyPr/>
          <a:lstStyle/>
          <a:p>
            <a:fld id="{5EB802FA-C244-48E5-8029-8B0283F89C56}" type="slidenum">
              <a:rPr lang="en-US" smtClean="0"/>
              <a:t>26</a:t>
            </a:fld>
            <a:endParaRPr lang="en-US"/>
          </a:p>
        </p:txBody>
      </p:sp>
    </p:spTree>
    <p:extLst>
      <p:ext uri="{BB962C8B-B14F-4D97-AF65-F5344CB8AC3E}">
        <p14:creationId xmlns:p14="http://schemas.microsoft.com/office/powerpoint/2010/main" val="212204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Meghan</a:t>
            </a:r>
          </a:p>
        </p:txBody>
      </p:sp>
      <p:sp>
        <p:nvSpPr>
          <p:cNvPr id="4" name="Slide Number Placeholder 3"/>
          <p:cNvSpPr>
            <a:spLocks noGrp="1"/>
          </p:cNvSpPr>
          <p:nvPr>
            <p:ph type="sldNum" sz="quarter" idx="5"/>
          </p:nvPr>
        </p:nvSpPr>
        <p:spPr/>
        <p:txBody>
          <a:bodyPr/>
          <a:lstStyle/>
          <a:p>
            <a:fld id="{5EB802FA-C244-48E5-8029-8B0283F89C56}" type="slidenum">
              <a:rPr lang="en-US" smtClean="0"/>
              <a:t>27</a:t>
            </a:fld>
            <a:endParaRPr lang="en-US"/>
          </a:p>
        </p:txBody>
      </p:sp>
    </p:spTree>
    <p:extLst>
      <p:ext uri="{BB962C8B-B14F-4D97-AF65-F5344CB8AC3E}">
        <p14:creationId xmlns:p14="http://schemas.microsoft.com/office/powerpoint/2010/main" val="72869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2C5E99"/>
            </a:solidFill>
            <a:prstDash val="solid"/>
            <a:headEnd type="none" w="sm" len="sm"/>
            <a:tailEnd type="none" w="sm" len="sm"/>
          </a:ln>
        </p:spPr>
      </p:sp>
      <p:grpSp>
        <p:nvGrpSpPr>
          <p:cNvPr id="4" name="Group 4"/>
          <p:cNvGrpSpPr/>
          <p:nvPr/>
        </p:nvGrpSpPr>
        <p:grpSpPr>
          <a:xfrm rot="-1018602">
            <a:off x="8039333" y="8905548"/>
            <a:ext cx="13981343" cy="6487382"/>
            <a:chOff x="0" y="0"/>
            <a:chExt cx="6233160" cy="2892204"/>
          </a:xfrm>
        </p:grpSpPr>
        <p:sp>
          <p:nvSpPr>
            <p:cNvPr id="5" name="Freeform 5"/>
            <p:cNvSpPr/>
            <p:nvPr/>
          </p:nvSpPr>
          <p:spPr>
            <a:xfrm>
              <a:off x="0" y="-10160"/>
              <a:ext cx="6233160" cy="2913794"/>
            </a:xfrm>
            <a:custGeom>
              <a:avLst/>
              <a:gdLst/>
              <a:ahLst/>
              <a:cxnLst/>
              <a:rect l="l" t="t" r="r" b="b"/>
              <a:pathLst>
                <a:path w="6233160" h="2913794">
                  <a:moveTo>
                    <a:pt x="5897880" y="579120"/>
                  </a:moveTo>
                  <a:lnTo>
                    <a:pt x="3451860" y="40640"/>
                  </a:lnTo>
                  <a:cubicBezTo>
                    <a:pt x="3267710" y="0"/>
                    <a:pt x="2965450" y="0"/>
                    <a:pt x="2781300" y="40640"/>
                  </a:cubicBezTo>
                  <a:lnTo>
                    <a:pt x="335280" y="579120"/>
                  </a:lnTo>
                  <a:cubicBezTo>
                    <a:pt x="151130" y="619760"/>
                    <a:pt x="0" y="807720"/>
                    <a:pt x="0" y="996950"/>
                  </a:cubicBezTo>
                  <a:lnTo>
                    <a:pt x="0" y="1893984"/>
                  </a:lnTo>
                  <a:cubicBezTo>
                    <a:pt x="0" y="2087024"/>
                    <a:pt x="151130" y="2278794"/>
                    <a:pt x="335280" y="2320704"/>
                  </a:cubicBezTo>
                  <a:lnTo>
                    <a:pt x="2781300" y="2871884"/>
                  </a:lnTo>
                  <a:cubicBezTo>
                    <a:pt x="2965450" y="2913794"/>
                    <a:pt x="3267710" y="2913794"/>
                    <a:pt x="3451860" y="2871884"/>
                  </a:cubicBezTo>
                  <a:lnTo>
                    <a:pt x="5897880" y="2320704"/>
                  </a:lnTo>
                  <a:cubicBezTo>
                    <a:pt x="6082030" y="2278794"/>
                    <a:pt x="6233160" y="2087024"/>
                    <a:pt x="6233160" y="1893984"/>
                  </a:cubicBezTo>
                  <a:lnTo>
                    <a:pt x="6233160" y="996950"/>
                  </a:lnTo>
                  <a:cubicBezTo>
                    <a:pt x="6233160" y="807720"/>
                    <a:pt x="6082030" y="619760"/>
                    <a:pt x="5897880" y="579120"/>
                  </a:cubicBezTo>
                  <a:close/>
                </a:path>
              </a:pathLst>
            </a:custGeom>
            <a:solidFill>
              <a:srgbClr val="2C5E99"/>
            </a:solidFill>
          </p:spPr>
        </p:sp>
      </p:grpSp>
      <p:pic>
        <p:nvPicPr>
          <p:cNvPr id="6" name="Picture 6"/>
          <p:cNvPicPr>
            <a:picLocks noChangeAspect="1"/>
          </p:cNvPicPr>
          <p:nvPr/>
        </p:nvPicPr>
        <p:blipFill>
          <a:blip r:embed="rId3">
            <a:alphaModFix amt="70000"/>
          </a:blip>
          <a:srcRect b="13903"/>
          <a:stretch>
            <a:fillRect/>
          </a:stretch>
        </p:blipFill>
        <p:spPr>
          <a:xfrm>
            <a:off x="15243023" y="57150"/>
            <a:ext cx="3044977" cy="1095488"/>
          </a:xfrm>
          <a:prstGeom prst="rect">
            <a:avLst/>
          </a:prstGeom>
        </p:spPr>
      </p:pic>
      <p:sp>
        <p:nvSpPr>
          <p:cNvPr id="7" name="TextBox 7"/>
          <p:cNvSpPr txBox="1"/>
          <p:nvPr/>
        </p:nvSpPr>
        <p:spPr>
          <a:xfrm>
            <a:off x="1028700" y="1683612"/>
            <a:ext cx="16230600" cy="1544321"/>
          </a:xfrm>
          <a:prstGeom prst="rect">
            <a:avLst/>
          </a:prstGeom>
        </p:spPr>
        <p:txBody>
          <a:bodyPr lIns="0" tIns="0" rIns="0" bIns="0" rtlCol="0" anchor="t">
            <a:spAutoFit/>
          </a:bodyPr>
          <a:lstStyle/>
          <a:p>
            <a:pPr marL="0" lvl="0" indent="0" algn="l">
              <a:lnSpc>
                <a:spcPts val="11615"/>
              </a:lnSpc>
            </a:pPr>
            <a:r>
              <a:rPr lang="en-US" sz="10000" b="1" spc="-230">
                <a:solidFill>
                  <a:srgbClr val="003274"/>
                </a:solidFill>
                <a:latin typeface="Times New Roman" panose="02020603050405020304" pitchFamily="18" charset="0"/>
                <a:cs typeface="Times New Roman" panose="02020603050405020304" pitchFamily="18" charset="0"/>
              </a:rPr>
              <a:t>Brooks</a:t>
            </a:r>
            <a:r>
              <a:rPr lang="en-US" sz="11500" spc="-230">
                <a:solidFill>
                  <a:srgbClr val="003274"/>
                </a:solidFill>
                <a:latin typeface="Times New Roman" panose="02020603050405020304" pitchFamily="18" charset="0"/>
                <a:cs typeface="Times New Roman" panose="02020603050405020304" pitchFamily="18" charset="0"/>
              </a:rPr>
              <a:t> </a:t>
            </a:r>
          </a:p>
        </p:txBody>
      </p:sp>
      <p:sp>
        <p:nvSpPr>
          <p:cNvPr id="8" name="TextBox 8"/>
          <p:cNvSpPr txBox="1"/>
          <p:nvPr/>
        </p:nvSpPr>
        <p:spPr>
          <a:xfrm>
            <a:off x="538632" y="9113520"/>
            <a:ext cx="8605368" cy="751103"/>
          </a:xfrm>
          <a:prstGeom prst="rect">
            <a:avLst/>
          </a:prstGeom>
        </p:spPr>
        <p:txBody>
          <a:bodyPr lIns="0" tIns="0" rIns="0" bIns="0" rtlCol="0" anchor="t">
            <a:spAutoFit/>
          </a:bodyPr>
          <a:lstStyle/>
          <a:p>
            <a:pPr>
              <a:lnSpc>
                <a:spcPts val="2990"/>
              </a:lnSpc>
            </a:pPr>
            <a:r>
              <a:rPr lang="en-US" sz="2300" b="1">
                <a:solidFill>
                  <a:srgbClr val="2C5E99"/>
                </a:solidFill>
                <a:latin typeface="+mj-lt"/>
              </a:rPr>
              <a:t>MEGHAN BENSON, BLAKE ELLINGSON, </a:t>
            </a:r>
          </a:p>
          <a:p>
            <a:pPr marL="0" lvl="0" indent="0" algn="l">
              <a:lnSpc>
                <a:spcPts val="2990"/>
              </a:lnSpc>
            </a:pPr>
            <a:r>
              <a:rPr lang="en-US" sz="2300" b="1">
                <a:solidFill>
                  <a:srgbClr val="2C5E99"/>
                </a:solidFill>
                <a:latin typeface="+mj-lt"/>
              </a:rPr>
              <a:t>JONATHAN HOLAN, ISAAC HOUSE, MATTHEW NICKEL</a:t>
            </a:r>
          </a:p>
        </p:txBody>
      </p:sp>
      <p:sp>
        <p:nvSpPr>
          <p:cNvPr id="9" name="TextBox 9"/>
          <p:cNvSpPr txBox="1"/>
          <p:nvPr/>
        </p:nvSpPr>
        <p:spPr>
          <a:xfrm>
            <a:off x="1028700" y="3315274"/>
            <a:ext cx="16230600" cy="1595120"/>
          </a:xfrm>
          <a:prstGeom prst="rect">
            <a:avLst/>
          </a:prstGeom>
        </p:spPr>
        <p:txBody>
          <a:bodyPr lIns="0" tIns="0" rIns="0" bIns="0" rtlCol="0" anchor="t">
            <a:spAutoFit/>
          </a:bodyPr>
          <a:lstStyle/>
          <a:p>
            <a:pPr>
              <a:lnSpc>
                <a:spcPts val="12189"/>
              </a:lnSpc>
            </a:pPr>
            <a:r>
              <a:rPr lang="en-US" sz="11499">
                <a:solidFill>
                  <a:srgbClr val="003274"/>
                </a:solidFill>
                <a:latin typeface="+mj-lt"/>
                <a:cs typeface="Times New Roman" panose="02020603050405020304" pitchFamily="18" charset="0"/>
              </a:rPr>
              <a:t>Case Competition</a:t>
            </a:r>
          </a:p>
        </p:txBody>
      </p:sp>
      <p:sp>
        <p:nvSpPr>
          <p:cNvPr id="10" name="TextBox 10"/>
          <p:cNvSpPr txBox="1"/>
          <p:nvPr/>
        </p:nvSpPr>
        <p:spPr>
          <a:xfrm>
            <a:off x="15030004" y="9305925"/>
            <a:ext cx="2712910" cy="333425"/>
          </a:xfrm>
          <a:prstGeom prst="rect">
            <a:avLst/>
          </a:prstGeom>
        </p:spPr>
        <p:txBody>
          <a:bodyPr lIns="0" tIns="0" rIns="0" bIns="0" rtlCol="0" anchor="t">
            <a:spAutoFit/>
          </a:bodyPr>
          <a:lstStyle/>
          <a:p>
            <a:pPr algn="r">
              <a:lnSpc>
                <a:spcPts val="2649"/>
              </a:lnSpc>
            </a:pPr>
            <a:r>
              <a:rPr lang="en-US" sz="2499">
                <a:solidFill>
                  <a:srgbClr val="C9D3E8"/>
                </a:solidFill>
                <a:latin typeface="+mj-lt"/>
              </a:rPr>
              <a:t>TEAM</a:t>
            </a:r>
            <a:r>
              <a:rPr lang="en-US" sz="2499">
                <a:solidFill>
                  <a:srgbClr val="C9D3E8"/>
                </a:solidFill>
                <a:latin typeface="TT Commons Pro Bold"/>
              </a:rPr>
              <a:t> </a:t>
            </a:r>
            <a:r>
              <a:rPr lang="en-US" sz="2499">
                <a:solidFill>
                  <a:srgbClr val="C9D3E8"/>
                </a:solidFill>
                <a:latin typeface="+mj-lt"/>
              </a:rPr>
              <a:t>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grpSp>
        <p:nvGrpSpPr>
          <p:cNvPr id="7" name="Group 7"/>
          <p:cNvGrpSpPr/>
          <p:nvPr/>
        </p:nvGrpSpPr>
        <p:grpSpPr>
          <a:xfrm>
            <a:off x="1028700" y="1250934"/>
            <a:ext cx="16489272" cy="2175192"/>
            <a:chOff x="0" y="104775"/>
            <a:chExt cx="21985697" cy="2900256"/>
          </a:xfrm>
        </p:grpSpPr>
        <p:sp>
          <p:nvSpPr>
            <p:cNvPr id="8" name="TextBox 8"/>
            <p:cNvSpPr txBox="1"/>
            <p:nvPr/>
          </p:nvSpPr>
          <p:spPr>
            <a:xfrm>
              <a:off x="71740" y="2176428"/>
              <a:ext cx="18267713" cy="828603"/>
            </a:xfrm>
            <a:prstGeom prst="rect">
              <a:avLst/>
            </a:prstGeom>
          </p:spPr>
          <p:txBody>
            <a:bodyPr lIns="0" tIns="0" rIns="0" bIns="0" rtlCol="0" anchor="t">
              <a:spAutoFit/>
            </a:bodyPr>
            <a:lstStyle/>
            <a:p>
              <a:pPr algn="l">
                <a:lnSpc>
                  <a:spcPts val="5280"/>
                </a:lnSpc>
              </a:pPr>
              <a:endParaRPr lang="en-US" sz="3300">
                <a:solidFill>
                  <a:srgbClr val="003274"/>
                </a:solidFill>
                <a:latin typeface="+mj-lt"/>
              </a:endParaRPr>
            </a:p>
          </p:txBody>
        </p:sp>
        <p:sp>
          <p:nvSpPr>
            <p:cNvPr id="9" name="TextBox 9"/>
            <p:cNvSpPr txBox="1"/>
            <p:nvPr/>
          </p:nvSpPr>
          <p:spPr>
            <a:xfrm>
              <a:off x="0" y="104775"/>
              <a:ext cx="21985697" cy="1453390"/>
            </a:xfrm>
            <a:prstGeom prst="rect">
              <a:avLst/>
            </a:prstGeom>
          </p:spPr>
          <p:txBody>
            <a:bodyPr wrap="square" lIns="0" tIns="0" rIns="0" bIns="0" rtlCol="0" anchor="t">
              <a:spAutoFit/>
            </a:bodyPr>
            <a:lstStyle/>
            <a:p>
              <a:pPr>
                <a:lnSpc>
                  <a:spcPts val="8480"/>
                </a:lnSpc>
              </a:pPr>
              <a:r>
                <a:rPr lang="en-US" sz="8000" i="1">
                  <a:solidFill>
                    <a:srgbClr val="003274"/>
                  </a:solidFill>
                  <a:latin typeface="+mj-lt"/>
                </a:rPr>
                <a:t>Financial Considerations – Cont</a:t>
              </a:r>
              <a:r>
                <a:rPr lang="en-US" sz="8000">
                  <a:solidFill>
                    <a:srgbClr val="003274"/>
                  </a:solidFill>
                  <a:latin typeface="+mj-lt"/>
                </a:rPr>
                <a:t>.</a:t>
              </a:r>
            </a:p>
          </p:txBody>
        </p:sp>
      </p:grpSp>
      <p:pic>
        <p:nvPicPr>
          <p:cNvPr id="4" name="Picture 2" descr="Table&#10;&#10;Description automatically generated">
            <a:extLst>
              <a:ext uri="{FF2B5EF4-FFF2-40B4-BE49-F238E27FC236}">
                <a16:creationId xmlns:a16="http://schemas.microsoft.com/office/drawing/2014/main" id="{7818F9CA-2A5C-63B4-EBEF-A5166AC39FF5}"/>
              </a:ext>
            </a:extLst>
          </p:cNvPr>
          <p:cNvPicPr>
            <a:picLocks noChangeAspect="1"/>
          </p:cNvPicPr>
          <p:nvPr/>
        </p:nvPicPr>
        <p:blipFill>
          <a:blip r:embed="rId3"/>
          <a:stretch>
            <a:fillRect/>
          </a:stretch>
        </p:blipFill>
        <p:spPr>
          <a:xfrm>
            <a:off x="765698" y="2522819"/>
            <a:ext cx="16752274" cy="6745007"/>
          </a:xfrm>
          <a:prstGeom prst="rect">
            <a:avLst/>
          </a:prstGeom>
        </p:spPr>
      </p:pic>
    </p:spTree>
    <p:extLst>
      <p:ext uri="{BB962C8B-B14F-4D97-AF65-F5344CB8AC3E}">
        <p14:creationId xmlns:p14="http://schemas.microsoft.com/office/powerpoint/2010/main" val="2443981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grpSp>
        <p:nvGrpSpPr>
          <p:cNvPr id="7" name="Group 7"/>
          <p:cNvGrpSpPr/>
          <p:nvPr/>
        </p:nvGrpSpPr>
        <p:grpSpPr>
          <a:xfrm>
            <a:off x="1028700" y="1250934"/>
            <a:ext cx="16489272" cy="2175192"/>
            <a:chOff x="0" y="104775"/>
            <a:chExt cx="21985697" cy="2900256"/>
          </a:xfrm>
        </p:grpSpPr>
        <p:sp>
          <p:nvSpPr>
            <p:cNvPr id="8" name="TextBox 8"/>
            <p:cNvSpPr txBox="1"/>
            <p:nvPr/>
          </p:nvSpPr>
          <p:spPr>
            <a:xfrm>
              <a:off x="71740" y="2176428"/>
              <a:ext cx="18267713" cy="828603"/>
            </a:xfrm>
            <a:prstGeom prst="rect">
              <a:avLst/>
            </a:prstGeom>
          </p:spPr>
          <p:txBody>
            <a:bodyPr lIns="0" tIns="0" rIns="0" bIns="0" rtlCol="0" anchor="t">
              <a:spAutoFit/>
            </a:bodyPr>
            <a:lstStyle/>
            <a:p>
              <a:pPr algn="l">
                <a:lnSpc>
                  <a:spcPts val="5280"/>
                </a:lnSpc>
              </a:pPr>
              <a:endParaRPr lang="en-US" sz="3300">
                <a:solidFill>
                  <a:srgbClr val="003274"/>
                </a:solidFill>
                <a:latin typeface="+mj-lt"/>
              </a:endParaRPr>
            </a:p>
          </p:txBody>
        </p:sp>
        <p:sp>
          <p:nvSpPr>
            <p:cNvPr id="9" name="TextBox 9"/>
            <p:cNvSpPr txBox="1"/>
            <p:nvPr/>
          </p:nvSpPr>
          <p:spPr>
            <a:xfrm>
              <a:off x="0" y="104775"/>
              <a:ext cx="21985697" cy="1453390"/>
            </a:xfrm>
            <a:prstGeom prst="rect">
              <a:avLst/>
            </a:prstGeom>
          </p:spPr>
          <p:txBody>
            <a:bodyPr wrap="square" lIns="0" tIns="0" rIns="0" bIns="0" rtlCol="0" anchor="t">
              <a:spAutoFit/>
            </a:bodyPr>
            <a:lstStyle/>
            <a:p>
              <a:pPr>
                <a:lnSpc>
                  <a:spcPts val="8480"/>
                </a:lnSpc>
              </a:pPr>
              <a:r>
                <a:rPr lang="en-US" sz="8000" i="1">
                  <a:solidFill>
                    <a:srgbClr val="003274"/>
                  </a:solidFill>
                  <a:latin typeface="+mj-lt"/>
                </a:rPr>
                <a:t>Divestment by the Company</a:t>
              </a:r>
            </a:p>
          </p:txBody>
        </p:sp>
      </p:grpSp>
      <p:pic>
        <p:nvPicPr>
          <p:cNvPr id="5" name="Picture 2">
            <a:extLst>
              <a:ext uri="{FF2B5EF4-FFF2-40B4-BE49-F238E27FC236}">
                <a16:creationId xmlns:a16="http://schemas.microsoft.com/office/drawing/2014/main" id="{F2E41186-86A6-D049-2FF5-BF4489BDF9CB}"/>
              </a:ext>
            </a:extLst>
          </p:cNvPr>
          <p:cNvPicPr>
            <a:picLocks noChangeAspect="1"/>
          </p:cNvPicPr>
          <p:nvPr/>
        </p:nvPicPr>
        <p:blipFill>
          <a:blip r:embed="rId3"/>
          <a:stretch>
            <a:fillRect/>
          </a:stretch>
        </p:blipFill>
        <p:spPr>
          <a:xfrm>
            <a:off x="937495" y="2612187"/>
            <a:ext cx="10865767" cy="1090043"/>
          </a:xfrm>
          <a:prstGeom prst="rect">
            <a:avLst/>
          </a:prstGeom>
        </p:spPr>
      </p:pic>
      <p:pic>
        <p:nvPicPr>
          <p:cNvPr id="10" name="Picture 5">
            <a:extLst>
              <a:ext uri="{FF2B5EF4-FFF2-40B4-BE49-F238E27FC236}">
                <a16:creationId xmlns:a16="http://schemas.microsoft.com/office/drawing/2014/main" id="{049476AF-8ABC-B273-B506-662EA4CE4A9F}"/>
              </a:ext>
            </a:extLst>
          </p:cNvPr>
          <p:cNvPicPr>
            <a:picLocks noChangeAspect="1"/>
          </p:cNvPicPr>
          <p:nvPr/>
        </p:nvPicPr>
        <p:blipFill>
          <a:blip r:embed="rId4"/>
          <a:stretch>
            <a:fillRect/>
          </a:stretch>
        </p:blipFill>
        <p:spPr>
          <a:xfrm>
            <a:off x="12350751" y="2485104"/>
            <a:ext cx="4434269" cy="4326193"/>
          </a:xfrm>
          <a:prstGeom prst="rect">
            <a:avLst/>
          </a:prstGeom>
        </p:spPr>
      </p:pic>
      <p:pic>
        <p:nvPicPr>
          <p:cNvPr id="11" name="Picture 8">
            <a:extLst>
              <a:ext uri="{FF2B5EF4-FFF2-40B4-BE49-F238E27FC236}">
                <a16:creationId xmlns:a16="http://schemas.microsoft.com/office/drawing/2014/main" id="{54F11C04-4427-695A-9ADB-33DFF2F8C80A}"/>
              </a:ext>
            </a:extLst>
          </p:cNvPr>
          <p:cNvPicPr>
            <a:picLocks noChangeAspect="1"/>
          </p:cNvPicPr>
          <p:nvPr/>
        </p:nvPicPr>
        <p:blipFill>
          <a:blip r:embed="rId5"/>
          <a:stretch>
            <a:fillRect/>
          </a:stretch>
        </p:blipFill>
        <p:spPr>
          <a:xfrm>
            <a:off x="922138" y="8108713"/>
            <a:ext cx="10726202" cy="1500234"/>
          </a:xfrm>
          <a:prstGeom prst="rect">
            <a:avLst/>
          </a:prstGeom>
        </p:spPr>
      </p:pic>
      <p:pic>
        <p:nvPicPr>
          <p:cNvPr id="12" name="Picture 6" descr="Table&#10;&#10;Description automatically generated">
            <a:extLst>
              <a:ext uri="{FF2B5EF4-FFF2-40B4-BE49-F238E27FC236}">
                <a16:creationId xmlns:a16="http://schemas.microsoft.com/office/drawing/2014/main" id="{7F8E950E-2578-747A-1326-654C019B2115}"/>
              </a:ext>
            </a:extLst>
          </p:cNvPr>
          <p:cNvPicPr>
            <a:picLocks noChangeAspect="1"/>
          </p:cNvPicPr>
          <p:nvPr/>
        </p:nvPicPr>
        <p:blipFill>
          <a:blip r:embed="rId6"/>
          <a:stretch>
            <a:fillRect/>
          </a:stretch>
        </p:blipFill>
        <p:spPr>
          <a:xfrm>
            <a:off x="922138" y="4031400"/>
            <a:ext cx="10896482" cy="3556715"/>
          </a:xfrm>
          <a:prstGeom prst="rect">
            <a:avLst/>
          </a:prstGeom>
        </p:spPr>
      </p:pic>
      <p:sp>
        <p:nvSpPr>
          <p:cNvPr id="13" name="TextBox 12">
            <a:extLst>
              <a:ext uri="{FF2B5EF4-FFF2-40B4-BE49-F238E27FC236}">
                <a16:creationId xmlns:a16="http://schemas.microsoft.com/office/drawing/2014/main" id="{A739295F-9C4E-52FE-27EA-C1F24A73473D}"/>
              </a:ext>
            </a:extLst>
          </p:cNvPr>
          <p:cNvSpPr txBox="1"/>
          <p:nvPr/>
        </p:nvSpPr>
        <p:spPr>
          <a:xfrm>
            <a:off x="5790513" y="7486101"/>
            <a:ext cx="152033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cs typeface="Calibri"/>
              </a:rPr>
              <a:t>-88.47</a:t>
            </a:r>
          </a:p>
        </p:txBody>
      </p:sp>
      <p:pic>
        <p:nvPicPr>
          <p:cNvPr id="16" name="Picture 4" descr="Shape, arrow&#10;&#10;Description automatically generated">
            <a:extLst>
              <a:ext uri="{FF2B5EF4-FFF2-40B4-BE49-F238E27FC236}">
                <a16:creationId xmlns:a16="http://schemas.microsoft.com/office/drawing/2014/main" id="{A6D08CB7-B5BC-89DD-9307-34C11D424380}"/>
              </a:ext>
            </a:extLst>
          </p:cNvPr>
          <p:cNvPicPr>
            <a:picLocks noChangeAspect="1"/>
          </p:cNvPicPr>
          <p:nvPr/>
        </p:nvPicPr>
        <p:blipFill>
          <a:blip r:embed="rId7"/>
          <a:stretch>
            <a:fillRect/>
          </a:stretch>
        </p:blipFill>
        <p:spPr>
          <a:xfrm>
            <a:off x="15693056" y="2590800"/>
            <a:ext cx="693403" cy="4114800"/>
          </a:xfrm>
          <a:prstGeom prst="rect">
            <a:avLst/>
          </a:prstGeom>
        </p:spPr>
      </p:pic>
      <p:sp>
        <p:nvSpPr>
          <p:cNvPr id="17" name="TextBox 16">
            <a:extLst>
              <a:ext uri="{FF2B5EF4-FFF2-40B4-BE49-F238E27FC236}">
                <a16:creationId xmlns:a16="http://schemas.microsoft.com/office/drawing/2014/main" id="{8739AB85-7960-92F4-A83E-A3C1AD6FD52C}"/>
              </a:ext>
            </a:extLst>
          </p:cNvPr>
          <p:cNvSpPr txBox="1"/>
          <p:nvPr/>
        </p:nvSpPr>
        <p:spPr>
          <a:xfrm>
            <a:off x="922138" y="2369551"/>
            <a:ext cx="16489272" cy="7132147"/>
          </a:xfrm>
          <a:prstGeom prst="rect">
            <a:avLst/>
          </a:prstGeom>
          <a:noFill/>
          <a:ln>
            <a:solidFill>
              <a:schemeClr val="tx2"/>
            </a:solidFill>
          </a:ln>
        </p:spPr>
        <p:txBody>
          <a:bodyPr wrap="square" rtlCol="0">
            <a:spAutoFit/>
          </a:bodyPr>
          <a:lstStyle/>
          <a:p>
            <a:endParaRPr lang="en-US"/>
          </a:p>
        </p:txBody>
      </p:sp>
    </p:spTree>
    <p:extLst>
      <p:ext uri="{BB962C8B-B14F-4D97-AF65-F5344CB8AC3E}">
        <p14:creationId xmlns:p14="http://schemas.microsoft.com/office/powerpoint/2010/main" val="362677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grpSp>
        <p:nvGrpSpPr>
          <p:cNvPr id="7" name="Group 7"/>
          <p:cNvGrpSpPr/>
          <p:nvPr/>
        </p:nvGrpSpPr>
        <p:grpSpPr>
          <a:xfrm>
            <a:off x="1028700" y="1250933"/>
            <a:ext cx="16489272" cy="6838221"/>
            <a:chOff x="0" y="104775"/>
            <a:chExt cx="21985697" cy="5810912"/>
          </a:xfrm>
        </p:grpSpPr>
        <p:sp>
          <p:nvSpPr>
            <p:cNvPr id="8" name="TextBox 8"/>
            <p:cNvSpPr txBox="1"/>
            <p:nvPr/>
          </p:nvSpPr>
          <p:spPr>
            <a:xfrm>
              <a:off x="953400" y="5196454"/>
              <a:ext cx="7702843" cy="719233"/>
            </a:xfrm>
            <a:prstGeom prst="rect">
              <a:avLst/>
            </a:prstGeom>
            <a:solidFill>
              <a:schemeClr val="accent1">
                <a:lumMod val="60000"/>
                <a:lumOff val="40000"/>
              </a:schemeClr>
            </a:solidFill>
            <a:ln w="19050">
              <a:solidFill>
                <a:schemeClr val="tx2"/>
              </a:solidFill>
            </a:ln>
          </p:spPr>
          <p:txBody>
            <a:bodyPr wrap="square" lIns="0" tIns="0" rIns="0" bIns="0" rtlCol="0" anchor="t">
              <a:spAutoFit/>
            </a:bodyPr>
            <a:lstStyle/>
            <a:p>
              <a:r>
                <a:rPr lang="en-US" sz="3800" b="1">
                  <a:solidFill>
                    <a:schemeClr val="tx2">
                      <a:lumMod val="75000"/>
                    </a:schemeClr>
                  </a:solidFill>
                </a:rPr>
                <a:t>  </a:t>
              </a:r>
              <a:r>
                <a:rPr lang="en-US" sz="5500" b="1">
                  <a:solidFill>
                    <a:schemeClr val="tx2">
                      <a:lumMod val="75000"/>
                    </a:schemeClr>
                  </a:solidFill>
                </a:rPr>
                <a:t>Ask Price: $416M</a:t>
              </a:r>
              <a:endParaRPr lang="en-US" sz="5500">
                <a:solidFill>
                  <a:schemeClr val="tx2">
                    <a:lumMod val="75000"/>
                  </a:schemeClr>
                </a:solidFill>
              </a:endParaRPr>
            </a:p>
          </p:txBody>
        </p:sp>
        <p:sp>
          <p:nvSpPr>
            <p:cNvPr id="9" name="TextBox 9"/>
            <p:cNvSpPr txBox="1"/>
            <p:nvPr/>
          </p:nvSpPr>
          <p:spPr>
            <a:xfrm>
              <a:off x="0" y="104775"/>
              <a:ext cx="21985697" cy="926284"/>
            </a:xfrm>
            <a:prstGeom prst="rect">
              <a:avLst/>
            </a:prstGeom>
          </p:spPr>
          <p:txBody>
            <a:bodyPr wrap="square" lIns="0" tIns="0" rIns="0" bIns="0" rtlCol="0" anchor="t">
              <a:spAutoFit/>
            </a:bodyPr>
            <a:lstStyle/>
            <a:p>
              <a:pPr>
                <a:lnSpc>
                  <a:spcPts val="8480"/>
                </a:lnSpc>
              </a:pPr>
              <a:r>
                <a:rPr lang="en-US" sz="8000" i="1">
                  <a:solidFill>
                    <a:srgbClr val="003274"/>
                  </a:solidFill>
                  <a:latin typeface="+mj-lt"/>
                </a:rPr>
                <a:t>Discount Cash Flows</a:t>
              </a:r>
            </a:p>
          </p:txBody>
        </p:sp>
      </p:grpSp>
      <p:pic>
        <p:nvPicPr>
          <p:cNvPr id="10" name="Picture 9">
            <a:extLst>
              <a:ext uri="{FF2B5EF4-FFF2-40B4-BE49-F238E27FC236}">
                <a16:creationId xmlns:a16="http://schemas.microsoft.com/office/drawing/2014/main" id="{3714481F-8737-BBD9-C4E6-CD3FE7FC1009}"/>
              </a:ext>
            </a:extLst>
          </p:cNvPr>
          <p:cNvPicPr>
            <a:picLocks noChangeAspect="1"/>
          </p:cNvPicPr>
          <p:nvPr/>
        </p:nvPicPr>
        <p:blipFill>
          <a:blip r:embed="rId3"/>
          <a:stretch>
            <a:fillRect/>
          </a:stretch>
        </p:blipFill>
        <p:spPr>
          <a:xfrm>
            <a:off x="1028700" y="2645342"/>
            <a:ext cx="7471205" cy="3532895"/>
          </a:xfrm>
          <a:prstGeom prst="rect">
            <a:avLst/>
          </a:prstGeom>
        </p:spPr>
      </p:pic>
      <p:pic>
        <p:nvPicPr>
          <p:cNvPr id="12" name="Picture 11">
            <a:extLst>
              <a:ext uri="{FF2B5EF4-FFF2-40B4-BE49-F238E27FC236}">
                <a16:creationId xmlns:a16="http://schemas.microsoft.com/office/drawing/2014/main" id="{5E071407-71A4-8890-4656-276BA4F19F47}"/>
              </a:ext>
            </a:extLst>
          </p:cNvPr>
          <p:cNvPicPr>
            <a:picLocks noChangeAspect="1"/>
          </p:cNvPicPr>
          <p:nvPr/>
        </p:nvPicPr>
        <p:blipFill>
          <a:blip r:embed="rId4"/>
          <a:stretch>
            <a:fillRect/>
          </a:stretch>
        </p:blipFill>
        <p:spPr>
          <a:xfrm>
            <a:off x="9527931" y="3273410"/>
            <a:ext cx="7471205" cy="1431399"/>
          </a:xfrm>
          <a:prstGeom prst="rect">
            <a:avLst/>
          </a:prstGeom>
          <a:ln>
            <a:solidFill>
              <a:schemeClr val="tx2"/>
            </a:solidFill>
          </a:ln>
        </p:spPr>
      </p:pic>
      <p:sp>
        <p:nvSpPr>
          <p:cNvPr id="11" name="TextBox 8">
            <a:extLst>
              <a:ext uri="{FF2B5EF4-FFF2-40B4-BE49-F238E27FC236}">
                <a16:creationId xmlns:a16="http://schemas.microsoft.com/office/drawing/2014/main" id="{B36BE900-2EE8-E423-B033-4FFA5D7F3931}"/>
              </a:ext>
            </a:extLst>
          </p:cNvPr>
          <p:cNvSpPr txBox="1"/>
          <p:nvPr/>
        </p:nvSpPr>
        <p:spPr>
          <a:xfrm>
            <a:off x="10552960" y="7876139"/>
            <a:ext cx="5777132" cy="584775"/>
          </a:xfrm>
          <a:prstGeom prst="rect">
            <a:avLst/>
          </a:prstGeom>
          <a:solidFill>
            <a:schemeClr val="accent1">
              <a:lumMod val="60000"/>
              <a:lumOff val="40000"/>
            </a:schemeClr>
          </a:solidFill>
          <a:ln w="19050">
            <a:solidFill>
              <a:schemeClr val="tx2"/>
            </a:solidFill>
          </a:ln>
        </p:spPr>
        <p:txBody>
          <a:bodyPr wrap="square" lIns="0" tIns="0" rIns="0" bIns="0" rtlCol="0" anchor="t">
            <a:spAutoFit/>
          </a:bodyPr>
          <a:lstStyle/>
          <a:p>
            <a:r>
              <a:rPr lang="en-US" sz="3800" b="1">
                <a:solidFill>
                  <a:schemeClr val="tx2">
                    <a:lumMod val="75000"/>
                  </a:schemeClr>
                </a:solidFill>
              </a:rPr>
              <a:t>Risk Free Rate = 4.5%</a:t>
            </a:r>
            <a:endParaRPr lang="en-US">
              <a:solidFill>
                <a:schemeClr val="tx2">
                  <a:lumMod val="75000"/>
                </a:schemeClr>
              </a:solidFill>
            </a:endParaRPr>
          </a:p>
        </p:txBody>
      </p:sp>
      <p:pic>
        <p:nvPicPr>
          <p:cNvPr id="4" name="Picture 12" descr="Graphical user interface, text&#10;&#10;Description automatically generated">
            <a:extLst>
              <a:ext uri="{FF2B5EF4-FFF2-40B4-BE49-F238E27FC236}">
                <a16:creationId xmlns:a16="http://schemas.microsoft.com/office/drawing/2014/main" id="{3207932F-244D-2CC4-034D-7EFAF7F2A553}"/>
              </a:ext>
            </a:extLst>
          </p:cNvPr>
          <p:cNvPicPr>
            <a:picLocks noChangeAspect="1"/>
          </p:cNvPicPr>
          <p:nvPr/>
        </p:nvPicPr>
        <p:blipFill>
          <a:blip r:embed="rId5"/>
          <a:stretch>
            <a:fillRect/>
          </a:stretch>
        </p:blipFill>
        <p:spPr>
          <a:xfrm>
            <a:off x="9400784" y="5082628"/>
            <a:ext cx="7957158" cy="1687498"/>
          </a:xfrm>
          <a:prstGeom prst="rect">
            <a:avLst/>
          </a:prstGeom>
        </p:spPr>
      </p:pic>
    </p:spTree>
    <p:extLst>
      <p:ext uri="{BB962C8B-B14F-4D97-AF65-F5344CB8AC3E}">
        <p14:creationId xmlns:p14="http://schemas.microsoft.com/office/powerpoint/2010/main" val="3011099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28575"/>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grpSp>
        <p:nvGrpSpPr>
          <p:cNvPr id="7" name="Group 7"/>
          <p:cNvGrpSpPr/>
          <p:nvPr/>
        </p:nvGrpSpPr>
        <p:grpSpPr>
          <a:xfrm>
            <a:off x="1028700" y="1250934"/>
            <a:ext cx="16489272" cy="8060720"/>
            <a:chOff x="0" y="104775"/>
            <a:chExt cx="21985697" cy="6849752"/>
          </a:xfrm>
        </p:grpSpPr>
        <p:sp>
          <p:nvSpPr>
            <p:cNvPr id="8" name="TextBox 8"/>
            <p:cNvSpPr txBox="1"/>
            <p:nvPr/>
          </p:nvSpPr>
          <p:spPr>
            <a:xfrm>
              <a:off x="71739" y="1391809"/>
              <a:ext cx="19818320" cy="5562718"/>
            </a:xfrm>
            <a:prstGeom prst="rect">
              <a:avLst/>
            </a:prstGeom>
          </p:spPr>
          <p:txBody>
            <a:bodyPr wrap="square" lIns="0" tIns="0" rIns="0" bIns="0" rtlCol="0" anchor="t">
              <a:spAutoFit/>
            </a:bodyPr>
            <a:lstStyle/>
            <a:p>
              <a:pPr marL="457200" indent="-457200">
                <a:buFont typeface="Arial"/>
                <a:buChar char="•"/>
              </a:pPr>
              <a:r>
                <a:rPr lang="en-US" sz="3500" dirty="0">
                  <a:solidFill>
                    <a:schemeClr val="tx2">
                      <a:lumMod val="75000"/>
                    </a:schemeClr>
                  </a:solidFill>
                  <a:cs typeface="Calibri"/>
                </a:rPr>
                <a:t>Unaudited financial information</a:t>
              </a:r>
            </a:p>
            <a:p>
              <a:pPr marL="457200" indent="-457200">
                <a:buFont typeface="Arial"/>
                <a:buChar char="•"/>
              </a:pPr>
              <a:r>
                <a:rPr lang="en-US" sz="3500" dirty="0">
                  <a:solidFill>
                    <a:schemeClr val="tx2">
                      <a:lumMod val="75000"/>
                    </a:schemeClr>
                  </a:solidFill>
                  <a:cs typeface="Calibri"/>
                </a:rPr>
                <a:t>Lack of Historical Data (only two years)</a:t>
              </a:r>
            </a:p>
            <a:p>
              <a:pPr marL="457200" indent="-457200">
                <a:buFont typeface="Arial"/>
                <a:buChar char="•"/>
              </a:pPr>
              <a:r>
                <a:rPr lang="en-US" sz="3500" dirty="0">
                  <a:solidFill>
                    <a:schemeClr val="tx2">
                      <a:lumMod val="75000"/>
                    </a:schemeClr>
                  </a:solidFill>
                  <a:cs typeface="Calibri"/>
                </a:rPr>
                <a:t>No past forecast to compare to when determining accuracy of forecasts</a:t>
              </a:r>
            </a:p>
            <a:p>
              <a:pPr marL="457200" indent="-457200">
                <a:buFont typeface="Arial"/>
                <a:buChar char="•"/>
              </a:pPr>
              <a:r>
                <a:rPr lang="en-US" sz="3500" dirty="0">
                  <a:solidFill>
                    <a:schemeClr val="tx2">
                      <a:lumMod val="75000"/>
                    </a:schemeClr>
                  </a:solidFill>
                  <a:cs typeface="Calibri"/>
                </a:rPr>
                <a:t>Not in the business of liquidation</a:t>
              </a:r>
              <a:endParaRPr lang="en-US" sz="3500" dirty="0">
                <a:solidFill>
                  <a:schemeClr val="tx2">
                    <a:lumMod val="75000"/>
                  </a:schemeClr>
                </a:solidFill>
              </a:endParaRPr>
            </a:p>
            <a:p>
              <a:endParaRPr lang="en-US" sz="3500">
                <a:solidFill>
                  <a:schemeClr val="tx2">
                    <a:lumMod val="75000"/>
                  </a:schemeClr>
                </a:solidFill>
              </a:endParaRPr>
            </a:p>
            <a:p>
              <a:r>
                <a:rPr lang="en-US" sz="3500" b="1" dirty="0">
                  <a:solidFill>
                    <a:schemeClr val="tx2">
                      <a:lumMod val="75000"/>
                    </a:schemeClr>
                  </a:solidFill>
                </a:rPr>
                <a:t>Footprint</a:t>
              </a:r>
              <a:endParaRPr lang="en-US" sz="3500" b="1" dirty="0">
                <a:solidFill>
                  <a:schemeClr val="tx2">
                    <a:lumMod val="75000"/>
                  </a:schemeClr>
                </a:solidFill>
                <a:cs typeface="Calibri"/>
              </a:endParaRPr>
            </a:p>
            <a:p>
              <a:pPr marL="914400" lvl="1" indent="-457200">
                <a:buFont typeface="Arial"/>
                <a:buChar char="•"/>
              </a:pPr>
              <a:r>
                <a:rPr lang="en-US" sz="3500" dirty="0">
                  <a:solidFill>
                    <a:schemeClr val="tx2">
                      <a:lumMod val="75000"/>
                    </a:schemeClr>
                  </a:solidFill>
                  <a:ea typeface="+mn-lt"/>
                  <a:cs typeface="+mn-lt"/>
                </a:rPr>
                <a:t>50% Liquidation</a:t>
              </a:r>
              <a:endParaRPr lang="en-US" sz="3500" dirty="0">
                <a:solidFill>
                  <a:schemeClr val="tx2">
                    <a:lumMod val="75000"/>
                  </a:schemeClr>
                </a:solidFill>
              </a:endParaRPr>
            </a:p>
            <a:p>
              <a:pPr marL="914400" lvl="1" indent="-457200">
                <a:buFont typeface="Arial"/>
                <a:buChar char="•"/>
              </a:pPr>
              <a:r>
                <a:rPr lang="en-US" sz="3500" dirty="0">
                  <a:solidFill>
                    <a:schemeClr val="tx2">
                      <a:lumMod val="75000"/>
                    </a:schemeClr>
                  </a:solidFill>
                  <a:ea typeface="+mn-lt"/>
                  <a:cs typeface="+mn-lt"/>
                </a:rPr>
                <a:t>Management wants to retire(leave)</a:t>
              </a:r>
              <a:endParaRPr lang="en-US" sz="3500" dirty="0">
                <a:solidFill>
                  <a:schemeClr val="tx2">
                    <a:lumMod val="75000"/>
                  </a:schemeClr>
                </a:solidFill>
              </a:endParaRPr>
            </a:p>
            <a:p>
              <a:r>
                <a:rPr lang="en-US" sz="3500" b="1" dirty="0">
                  <a:solidFill>
                    <a:schemeClr val="tx2">
                      <a:lumMod val="75000"/>
                    </a:schemeClr>
                  </a:solidFill>
                </a:rPr>
                <a:t>Quant </a:t>
              </a:r>
              <a:endParaRPr lang="en-US" sz="3500" b="1" dirty="0">
                <a:solidFill>
                  <a:schemeClr val="tx2">
                    <a:lumMod val="75000"/>
                  </a:schemeClr>
                </a:solidFill>
                <a:cs typeface="Calibri"/>
              </a:endParaRPr>
            </a:p>
            <a:p>
              <a:pPr marL="1028700" lvl="1" indent="-571500">
                <a:buFont typeface="Arial" panose="020B0604020202020204" pitchFamily="34" charset="0"/>
                <a:buChar char="•"/>
              </a:pPr>
              <a:r>
                <a:rPr lang="en-US" sz="3500" dirty="0">
                  <a:solidFill>
                    <a:schemeClr val="tx2">
                      <a:lumMod val="75000"/>
                    </a:schemeClr>
                  </a:solidFill>
                </a:rPr>
                <a:t>39% Liquidation</a:t>
              </a:r>
              <a:endParaRPr lang="en-US" sz="3500" dirty="0">
                <a:solidFill>
                  <a:schemeClr val="tx2">
                    <a:lumMod val="75000"/>
                  </a:schemeClr>
                </a:solidFill>
                <a:cs typeface="Calibri"/>
              </a:endParaRPr>
            </a:p>
            <a:p>
              <a:pPr marL="1028700" lvl="1" indent="-571500">
                <a:buFont typeface="Arial" panose="020B0604020202020204" pitchFamily="34" charset="0"/>
                <a:buChar char="•"/>
              </a:pPr>
              <a:r>
                <a:rPr lang="en-US" sz="3500" dirty="0">
                  <a:solidFill>
                    <a:schemeClr val="tx2">
                      <a:lumMod val="75000"/>
                    </a:schemeClr>
                  </a:solidFill>
                </a:rPr>
                <a:t>High employee turnover</a:t>
              </a:r>
              <a:endParaRPr lang="en-US" sz="3500" dirty="0">
                <a:solidFill>
                  <a:schemeClr val="tx2">
                    <a:lumMod val="75000"/>
                  </a:schemeClr>
                </a:solidFill>
                <a:cs typeface="Calibri"/>
              </a:endParaRPr>
            </a:p>
            <a:p>
              <a:pPr algn="l">
                <a:lnSpc>
                  <a:spcPts val="5280"/>
                </a:lnSpc>
              </a:pPr>
              <a:endParaRPr lang="en-US" sz="3300">
                <a:solidFill>
                  <a:srgbClr val="003274"/>
                </a:solidFill>
                <a:latin typeface="+mj-lt"/>
              </a:endParaRPr>
            </a:p>
          </p:txBody>
        </p:sp>
        <p:sp>
          <p:nvSpPr>
            <p:cNvPr id="9" name="TextBox 9"/>
            <p:cNvSpPr txBox="1"/>
            <p:nvPr/>
          </p:nvSpPr>
          <p:spPr>
            <a:xfrm>
              <a:off x="0" y="104775"/>
              <a:ext cx="21985697" cy="926284"/>
            </a:xfrm>
            <a:prstGeom prst="rect">
              <a:avLst/>
            </a:prstGeom>
          </p:spPr>
          <p:txBody>
            <a:bodyPr wrap="square" lIns="0" tIns="0" rIns="0" bIns="0" rtlCol="0" anchor="t">
              <a:spAutoFit/>
            </a:bodyPr>
            <a:lstStyle/>
            <a:p>
              <a:pPr>
                <a:lnSpc>
                  <a:spcPts val="8480"/>
                </a:lnSpc>
              </a:pPr>
              <a:r>
                <a:rPr lang="en-US" sz="8000" i="1">
                  <a:solidFill>
                    <a:srgbClr val="003274"/>
                  </a:solidFill>
                  <a:latin typeface="+mj-lt"/>
                </a:rPr>
                <a:t>Overall Concerns</a:t>
              </a:r>
            </a:p>
          </p:txBody>
        </p:sp>
      </p:grpSp>
    </p:spTree>
    <p:extLst>
      <p:ext uri="{BB962C8B-B14F-4D97-AF65-F5344CB8AC3E}">
        <p14:creationId xmlns:p14="http://schemas.microsoft.com/office/powerpoint/2010/main" val="371877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grpSp>
        <p:nvGrpSpPr>
          <p:cNvPr id="7" name="Group 7"/>
          <p:cNvGrpSpPr/>
          <p:nvPr/>
        </p:nvGrpSpPr>
        <p:grpSpPr>
          <a:xfrm>
            <a:off x="1028700" y="1250934"/>
            <a:ext cx="16489272" cy="5059898"/>
            <a:chOff x="0" y="104775"/>
            <a:chExt cx="21985697" cy="4299746"/>
          </a:xfrm>
        </p:grpSpPr>
        <p:sp>
          <p:nvSpPr>
            <p:cNvPr id="8" name="TextBox 8"/>
            <p:cNvSpPr txBox="1"/>
            <p:nvPr/>
          </p:nvSpPr>
          <p:spPr>
            <a:xfrm>
              <a:off x="71739" y="1391809"/>
              <a:ext cx="19818320" cy="301271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800">
                  <a:solidFill>
                    <a:schemeClr val="tx2">
                      <a:lumMod val="75000"/>
                    </a:schemeClr>
                  </a:solidFill>
                </a:rPr>
                <a:t>Liquidation is a sign of lack of profitability</a:t>
              </a:r>
            </a:p>
            <a:p>
              <a:pPr marL="571500" indent="-571500">
                <a:buFont typeface="Arial" panose="020B0604020202020204" pitchFamily="34" charset="0"/>
                <a:buChar char="•"/>
              </a:pPr>
              <a:r>
                <a:rPr lang="en-US" sz="3800">
                  <a:solidFill>
                    <a:schemeClr val="tx2">
                      <a:lumMod val="75000"/>
                    </a:schemeClr>
                  </a:solidFill>
                </a:rPr>
                <a:t>Liquation can also be a sign of assets being worth more than the operating value</a:t>
              </a:r>
              <a:endParaRPr lang="en-US" sz="3800">
                <a:solidFill>
                  <a:schemeClr val="tx2">
                    <a:lumMod val="75000"/>
                  </a:schemeClr>
                </a:solidFill>
                <a:cs typeface="Calibri"/>
              </a:endParaRPr>
            </a:p>
            <a:p>
              <a:pPr marL="571500" indent="-571500">
                <a:buFont typeface="Arial" panose="020B0604020202020204" pitchFamily="34" charset="0"/>
                <a:buChar char="•"/>
              </a:pPr>
              <a:r>
                <a:rPr lang="en-US" sz="3800">
                  <a:solidFill>
                    <a:schemeClr val="tx2">
                      <a:lumMod val="75000"/>
                    </a:schemeClr>
                  </a:solidFill>
                </a:rPr>
                <a:t>Lack of interest in management continuing operations</a:t>
              </a:r>
            </a:p>
            <a:p>
              <a:pPr marL="1028700" lvl="1" indent="-571500">
                <a:buFont typeface="Arial" panose="020B0604020202020204" pitchFamily="34" charset="0"/>
                <a:buChar char="•"/>
              </a:pPr>
              <a:r>
                <a:rPr lang="en-US" sz="3800">
                  <a:solidFill>
                    <a:schemeClr val="tx2">
                      <a:lumMod val="75000"/>
                    </a:schemeClr>
                  </a:solidFill>
                </a:rPr>
                <a:t>Management wants to retire(Footprint)</a:t>
              </a:r>
              <a:endParaRPr lang="en-US" sz="3800">
                <a:solidFill>
                  <a:schemeClr val="tx2">
                    <a:lumMod val="75000"/>
                  </a:schemeClr>
                </a:solidFill>
                <a:cs typeface="Calibri"/>
              </a:endParaRPr>
            </a:p>
            <a:p>
              <a:pPr algn="l">
                <a:lnSpc>
                  <a:spcPts val="5280"/>
                </a:lnSpc>
              </a:pPr>
              <a:endParaRPr lang="en-US" sz="3300">
                <a:solidFill>
                  <a:srgbClr val="003274"/>
                </a:solidFill>
                <a:latin typeface="+mj-lt"/>
              </a:endParaRPr>
            </a:p>
          </p:txBody>
        </p:sp>
        <p:sp>
          <p:nvSpPr>
            <p:cNvPr id="9" name="TextBox 9"/>
            <p:cNvSpPr txBox="1"/>
            <p:nvPr/>
          </p:nvSpPr>
          <p:spPr>
            <a:xfrm>
              <a:off x="0" y="104775"/>
              <a:ext cx="21985697" cy="926284"/>
            </a:xfrm>
            <a:prstGeom prst="rect">
              <a:avLst/>
            </a:prstGeom>
          </p:spPr>
          <p:txBody>
            <a:bodyPr wrap="square" lIns="0" tIns="0" rIns="0" bIns="0" rtlCol="0" anchor="t">
              <a:spAutoFit/>
            </a:bodyPr>
            <a:lstStyle/>
            <a:p>
              <a:pPr>
                <a:lnSpc>
                  <a:spcPts val="8480"/>
                </a:lnSpc>
              </a:pPr>
              <a:r>
                <a:rPr lang="en-US" sz="8000" i="1">
                  <a:solidFill>
                    <a:srgbClr val="003274"/>
                  </a:solidFill>
                  <a:latin typeface="+mj-lt"/>
                </a:rPr>
                <a:t>Liquidation Concerns</a:t>
              </a:r>
            </a:p>
          </p:txBody>
        </p:sp>
      </p:grpSp>
    </p:spTree>
    <p:extLst>
      <p:ext uri="{BB962C8B-B14F-4D97-AF65-F5344CB8AC3E}">
        <p14:creationId xmlns:p14="http://schemas.microsoft.com/office/powerpoint/2010/main" val="1570236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grpSp>
        <p:nvGrpSpPr>
          <p:cNvPr id="7" name="Group 7"/>
          <p:cNvGrpSpPr/>
          <p:nvPr/>
        </p:nvGrpSpPr>
        <p:grpSpPr>
          <a:xfrm>
            <a:off x="1028700" y="1250934"/>
            <a:ext cx="16489272" cy="9153326"/>
            <a:chOff x="0" y="104775"/>
            <a:chExt cx="21985697" cy="7778217"/>
          </a:xfrm>
        </p:grpSpPr>
        <p:sp>
          <p:nvSpPr>
            <p:cNvPr id="8" name="TextBox 8"/>
            <p:cNvSpPr txBox="1"/>
            <p:nvPr/>
          </p:nvSpPr>
          <p:spPr>
            <a:xfrm>
              <a:off x="71739" y="1391809"/>
              <a:ext cx="19818320" cy="6491183"/>
            </a:xfrm>
            <a:prstGeom prst="rect">
              <a:avLst/>
            </a:prstGeom>
          </p:spPr>
          <p:txBody>
            <a:bodyPr wrap="square" lIns="0" tIns="0" rIns="0" bIns="0" rtlCol="0" anchor="t">
              <a:spAutoFit/>
            </a:bodyPr>
            <a:lstStyle/>
            <a:p>
              <a:pPr>
                <a:buFont typeface="Arial" panose="020B0604020202020204" pitchFamily="34" charset="0"/>
                <a:buChar char="•"/>
              </a:pPr>
              <a:r>
                <a:rPr lang="en-US" sz="3800">
                  <a:solidFill>
                    <a:schemeClr val="tx2">
                      <a:lumMod val="75000"/>
                    </a:schemeClr>
                  </a:solidFill>
                </a:rPr>
                <a:t>Synergies </a:t>
              </a:r>
            </a:p>
            <a:p>
              <a:pPr lvl="1">
                <a:buFont typeface="Arial" panose="020B0604020202020204" pitchFamily="34" charset="0"/>
                <a:buChar char="•"/>
              </a:pPr>
              <a:r>
                <a:rPr lang="en-US" sz="3800">
                  <a:solidFill>
                    <a:schemeClr val="tx2">
                      <a:lumMod val="75000"/>
                    </a:schemeClr>
                  </a:solidFill>
                </a:rPr>
                <a:t>10% Compensation Synergy</a:t>
              </a:r>
              <a:endParaRPr lang="en-US" sz="3800">
                <a:solidFill>
                  <a:schemeClr val="tx2">
                    <a:lumMod val="75000"/>
                  </a:schemeClr>
                </a:solidFill>
                <a:cs typeface="Calibri"/>
              </a:endParaRPr>
            </a:p>
            <a:p>
              <a:pPr lvl="1">
                <a:buFont typeface="Arial" panose="020B0604020202020204" pitchFamily="34" charset="0"/>
                <a:buChar char="•"/>
              </a:pPr>
              <a:r>
                <a:rPr lang="en-US" sz="3800">
                  <a:solidFill>
                    <a:schemeClr val="tx2">
                      <a:lumMod val="75000"/>
                    </a:schemeClr>
                  </a:solidFill>
                </a:rPr>
                <a:t>30% General and Administrative Synergy</a:t>
              </a:r>
              <a:endParaRPr lang="en-US" sz="3800">
                <a:solidFill>
                  <a:schemeClr val="tx2">
                    <a:lumMod val="75000"/>
                  </a:schemeClr>
                </a:solidFill>
                <a:cs typeface="Calibri"/>
              </a:endParaRPr>
            </a:p>
            <a:p>
              <a:pPr lvl="1">
                <a:buFont typeface="Arial" panose="020B0604020202020204" pitchFamily="34" charset="0"/>
                <a:buChar char="•"/>
              </a:pPr>
              <a:r>
                <a:rPr lang="en-US" sz="3800">
                  <a:solidFill>
                    <a:schemeClr val="tx2">
                      <a:lumMod val="75000"/>
                    </a:schemeClr>
                  </a:solidFill>
                </a:rPr>
                <a:t>75% capture of expected synergy benefits</a:t>
              </a:r>
              <a:endParaRPr lang="en-US" sz="3800">
                <a:solidFill>
                  <a:schemeClr val="tx2">
                    <a:lumMod val="75000"/>
                  </a:schemeClr>
                </a:solidFill>
                <a:cs typeface="Calibri"/>
              </a:endParaRPr>
            </a:p>
            <a:p>
              <a:pPr lvl="1"/>
              <a:r>
                <a:rPr lang="en-US" sz="3800">
                  <a:solidFill>
                    <a:schemeClr val="tx2">
                      <a:lumMod val="75000"/>
                    </a:schemeClr>
                  </a:solidFill>
                  <a:cs typeface="Calibri"/>
                </a:rPr>
                <a:t>___________________________________</a:t>
              </a:r>
            </a:p>
            <a:p>
              <a:pPr lvl="1">
                <a:buFont typeface="Arial" panose="020B0604020202020204" pitchFamily="34" charset="0"/>
                <a:buChar char="•"/>
              </a:pPr>
              <a:r>
                <a:rPr lang="en-US" sz="3800">
                  <a:solidFill>
                    <a:schemeClr val="tx2">
                      <a:lumMod val="75000"/>
                    </a:schemeClr>
                  </a:solidFill>
                  <a:cs typeface="Calibri"/>
                </a:rPr>
                <a:t>Net Synergies = 30%</a:t>
              </a:r>
            </a:p>
            <a:p>
              <a:pPr lvl="1"/>
              <a:endParaRPr lang="en-US" sz="3800">
                <a:solidFill>
                  <a:schemeClr val="tx2">
                    <a:lumMod val="75000"/>
                  </a:schemeClr>
                </a:solidFill>
              </a:endParaRPr>
            </a:p>
            <a:p>
              <a:pPr lvl="1">
                <a:buFont typeface="Arial" panose="020B0604020202020204" pitchFamily="34" charset="0"/>
                <a:buChar char="•"/>
              </a:pPr>
              <a:r>
                <a:rPr lang="en-US" sz="3800">
                  <a:solidFill>
                    <a:schemeClr val="tx2">
                      <a:lumMod val="75000"/>
                    </a:schemeClr>
                  </a:solidFill>
                </a:rPr>
                <a:t>5% Shock Lapse to Management and Advisory Fees upon announcement of deal (Negative Synergy)</a:t>
              </a:r>
              <a:endParaRPr lang="en-US" sz="3800">
                <a:solidFill>
                  <a:schemeClr val="tx2">
                    <a:lumMod val="75000"/>
                  </a:schemeClr>
                </a:solidFill>
                <a:cs typeface="Calibri"/>
              </a:endParaRPr>
            </a:p>
            <a:p>
              <a:pPr lvl="1"/>
              <a:r>
                <a:rPr lang="en-US" sz="3800">
                  <a:solidFill>
                    <a:schemeClr val="tx2">
                      <a:lumMod val="75000"/>
                    </a:schemeClr>
                  </a:solidFill>
                  <a:cs typeface="Calibri"/>
                </a:rPr>
                <a:t>__________________________________</a:t>
              </a:r>
            </a:p>
            <a:p>
              <a:pPr marL="571500" indent="-571500">
                <a:buFont typeface="Arial" panose="020B0604020202020204" pitchFamily="34" charset="0"/>
                <a:buChar char="•"/>
              </a:pPr>
              <a:r>
                <a:rPr lang="en-US" sz="3800">
                  <a:solidFill>
                    <a:schemeClr val="tx2">
                      <a:lumMod val="75000"/>
                    </a:schemeClr>
                  </a:solidFill>
                  <a:cs typeface="Calibri"/>
                </a:rPr>
                <a:t>Net adjustment 25%</a:t>
              </a:r>
            </a:p>
            <a:p>
              <a:pPr lvl="1" algn="l"/>
              <a:endParaRPr lang="en-US" sz="3800">
                <a:solidFill>
                  <a:srgbClr val="17375E"/>
                </a:solidFill>
                <a:latin typeface="+mj-lt"/>
                <a:cs typeface="Calibri"/>
              </a:endParaRPr>
            </a:p>
            <a:p>
              <a:pPr>
                <a:lnSpc>
                  <a:spcPts val="5280"/>
                </a:lnSpc>
              </a:pPr>
              <a:endParaRPr lang="en-US" sz="3300">
                <a:solidFill>
                  <a:srgbClr val="003274"/>
                </a:solidFill>
                <a:latin typeface="+mj-lt"/>
                <a:cs typeface="Calibri"/>
              </a:endParaRPr>
            </a:p>
          </p:txBody>
        </p:sp>
        <p:sp>
          <p:nvSpPr>
            <p:cNvPr id="9" name="TextBox 9"/>
            <p:cNvSpPr txBox="1"/>
            <p:nvPr/>
          </p:nvSpPr>
          <p:spPr>
            <a:xfrm>
              <a:off x="0" y="104775"/>
              <a:ext cx="21985697" cy="926284"/>
            </a:xfrm>
            <a:prstGeom prst="rect">
              <a:avLst/>
            </a:prstGeom>
          </p:spPr>
          <p:txBody>
            <a:bodyPr wrap="square" lIns="0" tIns="0" rIns="0" bIns="0" rtlCol="0" anchor="t">
              <a:spAutoFit/>
            </a:bodyPr>
            <a:lstStyle/>
            <a:p>
              <a:pPr>
                <a:lnSpc>
                  <a:spcPts val="8480"/>
                </a:lnSpc>
              </a:pPr>
              <a:r>
                <a:rPr lang="en-US" sz="8000" i="1">
                  <a:solidFill>
                    <a:srgbClr val="003274"/>
                  </a:solidFill>
                  <a:latin typeface="+mj-lt"/>
                </a:rPr>
                <a:t>Adjustment for Synergies/Erosion</a:t>
              </a:r>
              <a:endParaRPr lang="en-US"/>
            </a:p>
          </p:txBody>
        </p:sp>
      </p:grpSp>
    </p:spTree>
    <p:extLst>
      <p:ext uri="{BB962C8B-B14F-4D97-AF65-F5344CB8AC3E}">
        <p14:creationId xmlns:p14="http://schemas.microsoft.com/office/powerpoint/2010/main" val="3626096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grpSp>
        <p:nvGrpSpPr>
          <p:cNvPr id="7" name="Group 7"/>
          <p:cNvGrpSpPr/>
          <p:nvPr/>
        </p:nvGrpSpPr>
        <p:grpSpPr>
          <a:xfrm>
            <a:off x="1028700" y="1250934"/>
            <a:ext cx="16489272" cy="3890348"/>
            <a:chOff x="0" y="104775"/>
            <a:chExt cx="21985697" cy="3305898"/>
          </a:xfrm>
        </p:grpSpPr>
        <p:sp>
          <p:nvSpPr>
            <p:cNvPr id="8" name="TextBox 8"/>
            <p:cNvSpPr txBox="1"/>
            <p:nvPr/>
          </p:nvSpPr>
          <p:spPr>
            <a:xfrm>
              <a:off x="71739" y="1391809"/>
              <a:ext cx="19818320" cy="2018864"/>
            </a:xfrm>
            <a:prstGeom prst="rect">
              <a:avLst/>
            </a:prstGeom>
          </p:spPr>
          <p:txBody>
            <a:bodyPr wrap="square" lIns="0" tIns="0" rIns="0" bIns="0" rtlCol="0" anchor="t">
              <a:spAutoFit/>
            </a:bodyPr>
            <a:lstStyle/>
            <a:p>
              <a:r>
                <a:rPr lang="en-US" sz="3800">
                  <a:solidFill>
                    <a:schemeClr val="tx2">
                      <a:lumMod val="75000"/>
                    </a:schemeClr>
                  </a:solidFill>
                  <a:cs typeface="Calibri"/>
                </a:rPr>
                <a:t>__________________________________</a:t>
              </a:r>
            </a:p>
            <a:p>
              <a:pPr marL="571500" indent="-571500">
                <a:buFont typeface="Arial" panose="020B0604020202020204" pitchFamily="34" charset="0"/>
                <a:buChar char="•"/>
              </a:pPr>
              <a:r>
                <a:rPr lang="en-US" sz="3800">
                  <a:solidFill>
                    <a:schemeClr val="tx2">
                      <a:lumMod val="75000"/>
                    </a:schemeClr>
                  </a:solidFill>
                  <a:cs typeface="Calibri"/>
                </a:rPr>
                <a:t>Net adjustment = 25%</a:t>
              </a:r>
            </a:p>
            <a:p>
              <a:pPr lvl="1" algn="l"/>
              <a:endParaRPr lang="en-US" sz="3800">
                <a:solidFill>
                  <a:srgbClr val="17375E"/>
                </a:solidFill>
                <a:latin typeface="+mj-lt"/>
                <a:cs typeface="Calibri"/>
              </a:endParaRPr>
            </a:p>
            <a:p>
              <a:pPr>
                <a:lnSpc>
                  <a:spcPts val="5280"/>
                </a:lnSpc>
              </a:pPr>
              <a:endParaRPr lang="en-US" sz="3300">
                <a:solidFill>
                  <a:srgbClr val="003274"/>
                </a:solidFill>
                <a:latin typeface="+mj-lt"/>
                <a:cs typeface="Calibri"/>
              </a:endParaRPr>
            </a:p>
          </p:txBody>
        </p:sp>
        <p:sp>
          <p:nvSpPr>
            <p:cNvPr id="9" name="TextBox 9"/>
            <p:cNvSpPr txBox="1"/>
            <p:nvPr/>
          </p:nvSpPr>
          <p:spPr>
            <a:xfrm>
              <a:off x="0" y="104775"/>
              <a:ext cx="21985697" cy="926284"/>
            </a:xfrm>
            <a:prstGeom prst="rect">
              <a:avLst/>
            </a:prstGeom>
          </p:spPr>
          <p:txBody>
            <a:bodyPr wrap="square" lIns="0" tIns="0" rIns="0" bIns="0" rtlCol="0" anchor="t">
              <a:spAutoFit/>
            </a:bodyPr>
            <a:lstStyle/>
            <a:p>
              <a:pPr>
                <a:lnSpc>
                  <a:spcPts val="8480"/>
                </a:lnSpc>
              </a:pPr>
              <a:r>
                <a:rPr lang="en-US" sz="8000" i="1">
                  <a:ea typeface="+mn-lt"/>
                  <a:cs typeface="+mn-lt"/>
                </a:rPr>
                <a:t>Result of Synergies/Erosion</a:t>
              </a:r>
              <a:endParaRPr lang="en-US"/>
            </a:p>
          </p:txBody>
        </p:sp>
      </p:grpSp>
      <p:sp>
        <p:nvSpPr>
          <p:cNvPr id="5" name="TextBox 8">
            <a:extLst>
              <a:ext uri="{FF2B5EF4-FFF2-40B4-BE49-F238E27FC236}">
                <a16:creationId xmlns:a16="http://schemas.microsoft.com/office/drawing/2014/main" id="{76CC0E2E-0054-FA9F-F1C8-36FCF637A834}"/>
              </a:ext>
            </a:extLst>
          </p:cNvPr>
          <p:cNvSpPr txBox="1"/>
          <p:nvPr/>
        </p:nvSpPr>
        <p:spPr>
          <a:xfrm>
            <a:off x="1641172" y="5205887"/>
            <a:ext cx="5528016" cy="584775"/>
          </a:xfrm>
          <a:prstGeom prst="rect">
            <a:avLst/>
          </a:prstGeom>
          <a:solidFill>
            <a:schemeClr val="accent1">
              <a:lumMod val="60000"/>
              <a:lumOff val="40000"/>
            </a:schemeClr>
          </a:solidFill>
          <a:ln w="19050">
            <a:solidFill>
              <a:schemeClr val="tx2"/>
            </a:solidFill>
          </a:ln>
        </p:spPr>
        <p:txBody>
          <a:bodyPr wrap="square" lIns="0" tIns="0" rIns="0" bIns="0" rtlCol="0" anchor="t">
            <a:spAutoFit/>
          </a:bodyPr>
          <a:lstStyle/>
          <a:p>
            <a:r>
              <a:rPr lang="en-US" sz="3800" b="1">
                <a:solidFill>
                  <a:schemeClr val="tx2">
                    <a:lumMod val="75000"/>
                  </a:schemeClr>
                </a:solidFill>
              </a:rPr>
              <a:t>  Footprint: </a:t>
            </a:r>
            <a:r>
              <a:rPr lang="en-US" sz="3800">
                <a:solidFill>
                  <a:schemeClr val="tx2">
                    <a:lumMod val="75000"/>
                  </a:schemeClr>
                </a:solidFill>
                <a:ea typeface="+mn-lt"/>
                <a:cs typeface="+mn-lt"/>
              </a:rPr>
              <a:t>240 M – 263 M </a:t>
            </a:r>
            <a:endParaRPr lang="en-US" sz="5500" b="1">
              <a:solidFill>
                <a:schemeClr val="tx2">
                  <a:lumMod val="75000"/>
                </a:schemeClr>
              </a:solidFill>
              <a:cs typeface="Calibri"/>
            </a:endParaRPr>
          </a:p>
        </p:txBody>
      </p:sp>
      <p:sp>
        <p:nvSpPr>
          <p:cNvPr id="10" name="TextBox 8">
            <a:extLst>
              <a:ext uri="{FF2B5EF4-FFF2-40B4-BE49-F238E27FC236}">
                <a16:creationId xmlns:a16="http://schemas.microsoft.com/office/drawing/2014/main" id="{3C83DA29-22B9-3010-350A-172E71DA4658}"/>
              </a:ext>
            </a:extLst>
          </p:cNvPr>
          <p:cNvSpPr txBox="1"/>
          <p:nvPr/>
        </p:nvSpPr>
        <p:spPr>
          <a:xfrm>
            <a:off x="1641172" y="6348888"/>
            <a:ext cx="5528016" cy="584775"/>
          </a:xfrm>
          <a:prstGeom prst="rect">
            <a:avLst/>
          </a:prstGeom>
          <a:solidFill>
            <a:schemeClr val="accent1">
              <a:lumMod val="60000"/>
              <a:lumOff val="40000"/>
            </a:schemeClr>
          </a:solidFill>
          <a:ln w="19050">
            <a:solidFill>
              <a:schemeClr val="tx2"/>
            </a:solidFill>
          </a:ln>
        </p:spPr>
        <p:txBody>
          <a:bodyPr wrap="square" lIns="0" tIns="0" rIns="0" bIns="0" rtlCol="0" anchor="t">
            <a:spAutoFit/>
          </a:bodyPr>
          <a:lstStyle/>
          <a:p>
            <a:r>
              <a:rPr lang="en-US" sz="3800" b="1">
                <a:solidFill>
                  <a:schemeClr val="tx2">
                    <a:lumMod val="75000"/>
                  </a:schemeClr>
                </a:solidFill>
              </a:rPr>
              <a:t>  Quant: </a:t>
            </a:r>
            <a:r>
              <a:rPr lang="en-US" sz="3800">
                <a:solidFill>
                  <a:schemeClr val="tx2">
                    <a:lumMod val="75000"/>
                  </a:schemeClr>
                </a:solidFill>
                <a:ea typeface="+mn-lt"/>
                <a:cs typeface="+mn-lt"/>
              </a:rPr>
              <a:t>207 M - 232 M </a:t>
            </a:r>
            <a:endParaRPr lang="en-US" sz="5500" b="1">
              <a:solidFill>
                <a:schemeClr val="tx2">
                  <a:lumMod val="75000"/>
                </a:schemeClr>
              </a:solidFill>
              <a:cs typeface="Calibri"/>
            </a:endParaRPr>
          </a:p>
        </p:txBody>
      </p:sp>
      <p:sp>
        <p:nvSpPr>
          <p:cNvPr id="12" name="Arrow: Right 11">
            <a:extLst>
              <a:ext uri="{FF2B5EF4-FFF2-40B4-BE49-F238E27FC236}">
                <a16:creationId xmlns:a16="http://schemas.microsoft.com/office/drawing/2014/main" id="{1F502FD7-CD21-31D2-CC81-92D29C035B50}"/>
              </a:ext>
            </a:extLst>
          </p:cNvPr>
          <p:cNvSpPr/>
          <p:nvPr/>
        </p:nvSpPr>
        <p:spPr>
          <a:xfrm>
            <a:off x="7891096" y="5187461"/>
            <a:ext cx="1172307" cy="63011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50AA3EE-3736-8C09-2C9B-5D73ABB7F639}"/>
              </a:ext>
            </a:extLst>
          </p:cNvPr>
          <p:cNvSpPr/>
          <p:nvPr/>
        </p:nvSpPr>
        <p:spPr>
          <a:xfrm>
            <a:off x="7891096" y="6301153"/>
            <a:ext cx="1172307" cy="63011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8">
            <a:extLst>
              <a:ext uri="{FF2B5EF4-FFF2-40B4-BE49-F238E27FC236}">
                <a16:creationId xmlns:a16="http://schemas.microsoft.com/office/drawing/2014/main" id="{339C1449-E44B-4D5C-A3A4-DDD5D8C7D51D}"/>
              </a:ext>
            </a:extLst>
          </p:cNvPr>
          <p:cNvSpPr txBox="1"/>
          <p:nvPr/>
        </p:nvSpPr>
        <p:spPr>
          <a:xfrm>
            <a:off x="9510287" y="5147271"/>
            <a:ext cx="5528016" cy="584775"/>
          </a:xfrm>
          <a:prstGeom prst="rect">
            <a:avLst/>
          </a:prstGeom>
          <a:solidFill>
            <a:schemeClr val="accent1">
              <a:lumMod val="60000"/>
              <a:lumOff val="40000"/>
            </a:schemeClr>
          </a:solidFill>
          <a:ln w="19050">
            <a:solidFill>
              <a:schemeClr val="tx2"/>
            </a:solidFill>
          </a:ln>
        </p:spPr>
        <p:txBody>
          <a:bodyPr wrap="square" lIns="0" tIns="0" rIns="0" bIns="0" rtlCol="0" anchor="t">
            <a:spAutoFit/>
          </a:bodyPr>
          <a:lstStyle/>
          <a:p>
            <a:r>
              <a:rPr lang="en-US" sz="3800" b="1">
                <a:solidFill>
                  <a:schemeClr val="tx2">
                    <a:lumMod val="75000"/>
                  </a:schemeClr>
                </a:solidFill>
              </a:rPr>
              <a:t>  Footprint: </a:t>
            </a:r>
            <a:r>
              <a:rPr lang="en-US" sz="3800">
                <a:solidFill>
                  <a:schemeClr val="tx2">
                    <a:lumMod val="75000"/>
                  </a:schemeClr>
                </a:solidFill>
                <a:ea typeface="+mn-lt"/>
                <a:cs typeface="+mn-lt"/>
              </a:rPr>
              <a:t>300 M – 329M </a:t>
            </a:r>
            <a:endParaRPr lang="en-US" sz="5500" b="1">
              <a:solidFill>
                <a:schemeClr val="tx2">
                  <a:lumMod val="75000"/>
                </a:schemeClr>
              </a:solidFill>
              <a:cs typeface="Calibri"/>
            </a:endParaRPr>
          </a:p>
        </p:txBody>
      </p:sp>
      <p:sp>
        <p:nvSpPr>
          <p:cNvPr id="15" name="TextBox 8">
            <a:extLst>
              <a:ext uri="{FF2B5EF4-FFF2-40B4-BE49-F238E27FC236}">
                <a16:creationId xmlns:a16="http://schemas.microsoft.com/office/drawing/2014/main" id="{010585BC-37F7-1889-623B-8BD1D7B8DF16}"/>
              </a:ext>
            </a:extLst>
          </p:cNvPr>
          <p:cNvSpPr txBox="1"/>
          <p:nvPr/>
        </p:nvSpPr>
        <p:spPr>
          <a:xfrm>
            <a:off x="9510287" y="6187695"/>
            <a:ext cx="5528016" cy="584775"/>
          </a:xfrm>
          <a:prstGeom prst="rect">
            <a:avLst/>
          </a:prstGeom>
          <a:solidFill>
            <a:schemeClr val="accent1">
              <a:lumMod val="60000"/>
              <a:lumOff val="40000"/>
            </a:schemeClr>
          </a:solidFill>
          <a:ln w="19050">
            <a:solidFill>
              <a:schemeClr val="tx2"/>
            </a:solidFill>
          </a:ln>
        </p:spPr>
        <p:txBody>
          <a:bodyPr wrap="square" lIns="0" tIns="0" rIns="0" bIns="0" rtlCol="0" anchor="t">
            <a:spAutoFit/>
          </a:bodyPr>
          <a:lstStyle/>
          <a:p>
            <a:r>
              <a:rPr lang="en-US" sz="3800" b="1">
                <a:solidFill>
                  <a:schemeClr val="tx2">
                    <a:lumMod val="75000"/>
                  </a:schemeClr>
                </a:solidFill>
              </a:rPr>
              <a:t>  Quant: </a:t>
            </a:r>
            <a:r>
              <a:rPr lang="en-US" sz="3800">
                <a:solidFill>
                  <a:schemeClr val="tx2">
                    <a:lumMod val="75000"/>
                  </a:schemeClr>
                </a:solidFill>
                <a:ea typeface="+mn-lt"/>
                <a:cs typeface="+mn-lt"/>
              </a:rPr>
              <a:t>259 M - 289 M </a:t>
            </a:r>
            <a:endParaRPr lang="en-US" sz="5500" b="1">
              <a:solidFill>
                <a:schemeClr val="tx2">
                  <a:lumMod val="75000"/>
                </a:schemeClr>
              </a:solidFill>
              <a:cs typeface="Calibri"/>
            </a:endParaRPr>
          </a:p>
        </p:txBody>
      </p:sp>
    </p:spTree>
    <p:extLst>
      <p:ext uri="{BB962C8B-B14F-4D97-AF65-F5344CB8AC3E}">
        <p14:creationId xmlns:p14="http://schemas.microsoft.com/office/powerpoint/2010/main" val="341155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grpSp>
        <p:nvGrpSpPr>
          <p:cNvPr id="7" name="Group 7"/>
          <p:cNvGrpSpPr/>
          <p:nvPr/>
        </p:nvGrpSpPr>
        <p:grpSpPr>
          <a:xfrm>
            <a:off x="845820" y="1250934"/>
            <a:ext cx="16897094" cy="7827964"/>
            <a:chOff x="-243840" y="104775"/>
            <a:chExt cx="22529460" cy="6651963"/>
          </a:xfrm>
        </p:grpSpPr>
        <p:sp>
          <p:nvSpPr>
            <p:cNvPr id="8" name="TextBox 8"/>
            <p:cNvSpPr txBox="1"/>
            <p:nvPr/>
          </p:nvSpPr>
          <p:spPr>
            <a:xfrm>
              <a:off x="-243840" y="1391809"/>
              <a:ext cx="22529460" cy="5364929"/>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chemeClr val="tx2">
                      <a:lumMod val="75000"/>
                    </a:schemeClr>
                  </a:solidFill>
                  <a:cs typeface="Calibri"/>
                </a:rPr>
                <a:t>Offer 300 M – 329 M for Footprint      (compensation with vested shares)   </a:t>
              </a:r>
            </a:p>
            <a:p>
              <a:pPr marL="571500" indent="-571500">
                <a:buFont typeface="Arial" panose="020B0604020202020204" pitchFamily="34" charset="0"/>
                <a:buChar char="•"/>
              </a:pPr>
              <a:r>
                <a:rPr lang="en-US" sz="4000" dirty="0">
                  <a:solidFill>
                    <a:schemeClr val="tx2">
                      <a:lumMod val="75000"/>
                    </a:schemeClr>
                  </a:solidFill>
                  <a:cs typeface="Calibri"/>
                </a:rPr>
                <a:t>Offer </a:t>
              </a:r>
              <a:r>
                <a:rPr lang="en-US" sz="4000" dirty="0">
                  <a:solidFill>
                    <a:schemeClr val="tx2">
                      <a:lumMod val="75000"/>
                    </a:schemeClr>
                  </a:solidFill>
                  <a:ea typeface="+mn-lt"/>
                  <a:cs typeface="+mn-lt"/>
                </a:rPr>
                <a:t>259 M - 289 M for Quant</a:t>
              </a:r>
            </a:p>
            <a:p>
              <a:endParaRPr lang="en-US" sz="4000">
                <a:solidFill>
                  <a:schemeClr val="tx2">
                    <a:lumMod val="75000"/>
                  </a:schemeClr>
                </a:solidFill>
                <a:cs typeface="Calibri"/>
              </a:endParaRPr>
            </a:p>
            <a:p>
              <a:endParaRPr lang="en-US" sz="4000">
                <a:solidFill>
                  <a:schemeClr val="tx2">
                    <a:lumMod val="75000"/>
                  </a:schemeClr>
                </a:solidFill>
                <a:cs typeface="Calibri"/>
              </a:endParaRPr>
            </a:p>
            <a:p>
              <a:pPr algn="ctr"/>
              <a:r>
                <a:rPr lang="en-US" sz="4000" b="1" dirty="0">
                  <a:solidFill>
                    <a:schemeClr val="tx2">
                      <a:lumMod val="75000"/>
                    </a:schemeClr>
                  </a:solidFill>
                  <a:cs typeface="Calibri"/>
                </a:rPr>
                <a:t>Generally, only buy if the minimum price of either company goes at or below the range of prices above.</a:t>
              </a:r>
            </a:p>
            <a:p>
              <a:pPr algn="ctr"/>
              <a:endParaRPr lang="en-US" sz="4000" b="1">
                <a:solidFill>
                  <a:schemeClr val="tx2">
                    <a:lumMod val="75000"/>
                  </a:schemeClr>
                </a:solidFill>
                <a:cs typeface="Calibri"/>
              </a:endParaRPr>
            </a:p>
            <a:p>
              <a:pPr algn="l">
                <a:lnSpc>
                  <a:spcPts val="5280"/>
                </a:lnSpc>
              </a:pPr>
              <a:r>
                <a:rPr lang="en-US" sz="4000" dirty="0">
                  <a:solidFill>
                    <a:srgbClr val="003274"/>
                  </a:solidFill>
                  <a:latin typeface="+mj-lt"/>
                </a:rPr>
                <a:t>Studies argue that higher ESG scores can reduce cost of capital by 1.14-10%</a:t>
              </a:r>
              <a:endParaRPr lang="en-US" sz="4000" dirty="0">
                <a:solidFill>
                  <a:srgbClr val="003274"/>
                </a:solidFill>
                <a:latin typeface="+mj-lt"/>
                <a:cs typeface="Calibri"/>
              </a:endParaRPr>
            </a:p>
            <a:p>
              <a:pPr marL="571500" indent="-571500">
                <a:lnSpc>
                  <a:spcPts val="5280"/>
                </a:lnSpc>
                <a:buFont typeface="Arial" panose="020B0604020202020204" pitchFamily="34" charset="0"/>
                <a:buChar char="•"/>
              </a:pPr>
              <a:r>
                <a:rPr lang="en-US" sz="4000" dirty="0">
                  <a:solidFill>
                    <a:srgbClr val="003274"/>
                  </a:solidFill>
                  <a:latin typeface="+mj-lt"/>
                </a:rPr>
                <a:t>Assuming 5%: 315M – 345.45M for Footprint</a:t>
              </a:r>
              <a:endParaRPr lang="en-US" sz="4000" dirty="0">
                <a:solidFill>
                  <a:srgbClr val="003274"/>
                </a:solidFill>
                <a:latin typeface="+mj-lt"/>
                <a:cs typeface="Calibri"/>
              </a:endParaRPr>
            </a:p>
            <a:p>
              <a:pPr>
                <a:lnSpc>
                  <a:spcPts val="5280"/>
                </a:lnSpc>
              </a:pPr>
              <a:r>
                <a:rPr lang="en-US" sz="4000" dirty="0">
                  <a:solidFill>
                    <a:srgbClr val="003274"/>
                  </a:solidFill>
                  <a:latin typeface="+mj-lt"/>
                </a:rPr>
                <a:t>			       271.95M – 303.45M for Quant</a:t>
              </a:r>
              <a:endParaRPr lang="en-US" sz="4000" dirty="0">
                <a:solidFill>
                  <a:srgbClr val="003274"/>
                </a:solidFill>
                <a:latin typeface="+mj-lt"/>
                <a:cs typeface="Calibri"/>
              </a:endParaRPr>
            </a:p>
          </p:txBody>
        </p:sp>
        <p:sp>
          <p:nvSpPr>
            <p:cNvPr id="9" name="TextBox 9"/>
            <p:cNvSpPr txBox="1"/>
            <p:nvPr/>
          </p:nvSpPr>
          <p:spPr>
            <a:xfrm>
              <a:off x="0" y="104775"/>
              <a:ext cx="21985697" cy="926284"/>
            </a:xfrm>
            <a:prstGeom prst="rect">
              <a:avLst/>
            </a:prstGeom>
          </p:spPr>
          <p:txBody>
            <a:bodyPr wrap="square" lIns="0" tIns="0" rIns="0" bIns="0" rtlCol="0" anchor="t">
              <a:spAutoFit/>
            </a:bodyPr>
            <a:lstStyle/>
            <a:p>
              <a:pPr>
                <a:lnSpc>
                  <a:spcPts val="8480"/>
                </a:lnSpc>
              </a:pPr>
              <a:r>
                <a:rPr lang="en-US" sz="8000" b="1" i="1">
                  <a:solidFill>
                    <a:srgbClr val="003274"/>
                  </a:solidFill>
                  <a:latin typeface="Times New Roman" panose="02020603050405020304" pitchFamily="18" charset="0"/>
                  <a:cs typeface="Times New Roman" panose="02020603050405020304" pitchFamily="18" charset="0"/>
                </a:rPr>
                <a:t>Financial Recommendations</a:t>
              </a:r>
            </a:p>
          </p:txBody>
        </p:sp>
      </p:grpSp>
    </p:spTree>
    <p:extLst>
      <p:ext uri="{BB962C8B-B14F-4D97-AF65-F5344CB8AC3E}">
        <p14:creationId xmlns:p14="http://schemas.microsoft.com/office/powerpoint/2010/main" val="311127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grpSp>
        <p:nvGrpSpPr>
          <p:cNvPr id="7" name="Group 7"/>
          <p:cNvGrpSpPr/>
          <p:nvPr/>
        </p:nvGrpSpPr>
        <p:grpSpPr>
          <a:xfrm>
            <a:off x="845820" y="1250934"/>
            <a:ext cx="16897094" cy="2751574"/>
            <a:chOff x="-243840" y="104775"/>
            <a:chExt cx="22529460" cy="2338203"/>
          </a:xfrm>
        </p:grpSpPr>
        <p:sp>
          <p:nvSpPr>
            <p:cNvPr id="8" name="TextBox 8"/>
            <p:cNvSpPr txBox="1"/>
            <p:nvPr/>
          </p:nvSpPr>
          <p:spPr>
            <a:xfrm>
              <a:off x="-243840" y="1391809"/>
              <a:ext cx="22529460" cy="1051169"/>
            </a:xfrm>
            <a:prstGeom prst="rect">
              <a:avLst/>
            </a:prstGeom>
          </p:spPr>
          <p:txBody>
            <a:bodyPr wrap="square" lIns="0" tIns="0" rIns="0" bIns="0" rtlCol="0" anchor="t">
              <a:spAutoFit/>
            </a:bodyPr>
            <a:lstStyle/>
            <a:p>
              <a:pPr marL="571500" indent="-571500">
                <a:buFont typeface="Arial" panose="020B0604020202020204" pitchFamily="34" charset="0"/>
                <a:buChar char="•"/>
              </a:pPr>
              <a:endParaRPr lang="en-US" sz="4000">
                <a:solidFill>
                  <a:schemeClr val="tx2">
                    <a:lumMod val="75000"/>
                  </a:schemeClr>
                </a:solidFill>
                <a:cs typeface="Calibri"/>
              </a:endParaRPr>
            </a:p>
            <a:p>
              <a:pPr algn="l">
                <a:lnSpc>
                  <a:spcPts val="5280"/>
                </a:lnSpc>
              </a:pPr>
              <a:endParaRPr lang="en-US" sz="3300">
                <a:solidFill>
                  <a:srgbClr val="003274"/>
                </a:solidFill>
                <a:latin typeface="+mj-lt"/>
              </a:endParaRPr>
            </a:p>
          </p:txBody>
        </p:sp>
        <p:sp>
          <p:nvSpPr>
            <p:cNvPr id="9" name="TextBox 9"/>
            <p:cNvSpPr txBox="1"/>
            <p:nvPr/>
          </p:nvSpPr>
          <p:spPr>
            <a:xfrm>
              <a:off x="0" y="104775"/>
              <a:ext cx="21985697" cy="926284"/>
            </a:xfrm>
            <a:prstGeom prst="rect">
              <a:avLst/>
            </a:prstGeom>
          </p:spPr>
          <p:txBody>
            <a:bodyPr wrap="square" lIns="0" tIns="0" rIns="0" bIns="0" rtlCol="0" anchor="t">
              <a:spAutoFit/>
            </a:bodyPr>
            <a:lstStyle/>
            <a:p>
              <a:pPr>
                <a:lnSpc>
                  <a:spcPts val="8480"/>
                </a:lnSpc>
              </a:pPr>
              <a:r>
                <a:rPr lang="en-US" sz="8000" b="1" i="1">
                  <a:solidFill>
                    <a:srgbClr val="003274"/>
                  </a:solidFill>
                  <a:latin typeface="Times New Roman"/>
                  <a:cs typeface="Times New Roman"/>
                </a:rPr>
                <a:t>Principal's Financing of Purchase</a:t>
              </a:r>
            </a:p>
          </p:txBody>
        </p:sp>
      </p:grpSp>
      <p:pic>
        <p:nvPicPr>
          <p:cNvPr id="4" name="Picture 4" descr="Text&#10;&#10;Description automatically generated">
            <a:extLst>
              <a:ext uri="{FF2B5EF4-FFF2-40B4-BE49-F238E27FC236}">
                <a16:creationId xmlns:a16="http://schemas.microsoft.com/office/drawing/2014/main" id="{D4390B0F-F7C8-1E73-EF53-C1A6D2C6240D}"/>
              </a:ext>
            </a:extLst>
          </p:cNvPr>
          <p:cNvPicPr>
            <a:picLocks noChangeAspect="1"/>
          </p:cNvPicPr>
          <p:nvPr/>
        </p:nvPicPr>
        <p:blipFill>
          <a:blip r:embed="rId3"/>
          <a:stretch>
            <a:fillRect/>
          </a:stretch>
        </p:blipFill>
        <p:spPr>
          <a:xfrm>
            <a:off x="841130" y="7175542"/>
            <a:ext cx="16298007" cy="1050106"/>
          </a:xfrm>
          <a:prstGeom prst="rect">
            <a:avLst/>
          </a:prstGeom>
        </p:spPr>
      </p:pic>
      <p:sp>
        <p:nvSpPr>
          <p:cNvPr id="11" name="TextBox 8">
            <a:extLst>
              <a:ext uri="{FF2B5EF4-FFF2-40B4-BE49-F238E27FC236}">
                <a16:creationId xmlns:a16="http://schemas.microsoft.com/office/drawing/2014/main" id="{097394B7-B1EB-5448-8D2F-7820B0FAB50F}"/>
              </a:ext>
            </a:extLst>
          </p:cNvPr>
          <p:cNvSpPr txBox="1"/>
          <p:nvPr/>
        </p:nvSpPr>
        <p:spPr>
          <a:xfrm>
            <a:off x="992359" y="2794811"/>
            <a:ext cx="16897094" cy="6841104"/>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chemeClr val="tx2">
                    <a:lumMod val="75000"/>
                  </a:schemeClr>
                </a:solidFill>
                <a:cs typeface="Calibri"/>
              </a:rPr>
              <a:t>Cash</a:t>
            </a:r>
            <a:endParaRPr lang="en-US" sz="4000">
              <a:solidFill>
                <a:schemeClr val="tx2">
                  <a:lumMod val="75000"/>
                </a:schemeClr>
              </a:solidFill>
              <a:latin typeface="+mj-lt"/>
              <a:cs typeface="Calibri"/>
            </a:endParaRPr>
          </a:p>
          <a:p>
            <a:pPr marL="571500" indent="-571500">
              <a:buFont typeface="Arial" panose="020B0604020202020204" pitchFamily="34" charset="0"/>
              <a:buChar char="•"/>
            </a:pPr>
            <a:endParaRPr lang="en-US" sz="4000">
              <a:solidFill>
                <a:schemeClr val="tx2">
                  <a:lumMod val="75000"/>
                </a:schemeClr>
              </a:solidFill>
              <a:latin typeface="+mj-lt"/>
              <a:cs typeface="Calibri"/>
            </a:endParaRPr>
          </a:p>
          <a:p>
            <a:pPr marL="571500" indent="-571500">
              <a:buFont typeface="Arial" panose="020B0604020202020204" pitchFamily="34" charset="0"/>
              <a:buChar char="•"/>
            </a:pPr>
            <a:r>
              <a:rPr lang="en-US" sz="4000" dirty="0">
                <a:solidFill>
                  <a:schemeClr val="tx2">
                    <a:lumMod val="75000"/>
                  </a:schemeClr>
                </a:solidFill>
                <a:latin typeface="+mj-lt"/>
                <a:cs typeface="Calibri"/>
              </a:rPr>
              <a:t>Debt</a:t>
            </a:r>
          </a:p>
          <a:p>
            <a:pPr marL="571500" indent="-571500">
              <a:buFont typeface="Arial" panose="020B0604020202020204" pitchFamily="34" charset="0"/>
              <a:buChar char="•"/>
            </a:pPr>
            <a:endParaRPr lang="en-US" sz="4000">
              <a:solidFill>
                <a:schemeClr val="tx2">
                  <a:lumMod val="75000"/>
                </a:schemeClr>
              </a:solidFill>
              <a:latin typeface="+mj-lt"/>
              <a:cs typeface="Calibri"/>
            </a:endParaRPr>
          </a:p>
          <a:p>
            <a:pPr marL="571500" indent="-571500">
              <a:lnSpc>
                <a:spcPts val="5280"/>
              </a:lnSpc>
              <a:buFont typeface="Arial,Sans-Serif" panose="020B0604020202020204" pitchFamily="34" charset="0"/>
              <a:buChar char="•"/>
            </a:pPr>
            <a:r>
              <a:rPr lang="en-US" sz="4000" b="1" dirty="0">
                <a:solidFill>
                  <a:schemeClr val="tx2">
                    <a:lumMod val="75000"/>
                  </a:schemeClr>
                </a:solidFill>
                <a:ea typeface="+mn-lt"/>
                <a:cs typeface="+mn-lt"/>
              </a:rPr>
              <a:t>  Footprint: </a:t>
            </a:r>
            <a:r>
              <a:rPr lang="en-US" sz="4000" dirty="0">
                <a:solidFill>
                  <a:srgbClr val="003274"/>
                </a:solidFill>
                <a:ea typeface="+mn-lt"/>
                <a:cs typeface="+mn-lt"/>
              </a:rPr>
              <a:t>315M – 345.45M</a:t>
            </a:r>
          </a:p>
          <a:p>
            <a:pPr marL="571500" indent="-571500">
              <a:buFont typeface="Arial" panose="020B0604020202020204" pitchFamily="34" charset="0"/>
              <a:buChar char="•"/>
            </a:pPr>
            <a:r>
              <a:rPr lang="en-US" sz="4000" b="1" dirty="0">
                <a:solidFill>
                  <a:schemeClr val="tx2">
                    <a:lumMod val="75000"/>
                  </a:schemeClr>
                </a:solidFill>
                <a:ea typeface="+mn-lt"/>
                <a:cs typeface="+mn-lt"/>
              </a:rPr>
              <a:t>  Quant: </a:t>
            </a:r>
            <a:r>
              <a:rPr lang="en-US" sz="4000" dirty="0">
                <a:solidFill>
                  <a:srgbClr val="003274"/>
                </a:solidFill>
                <a:ea typeface="+mn-lt"/>
                <a:cs typeface="+mn-lt"/>
              </a:rPr>
              <a:t>271.95M – 303.45M </a:t>
            </a:r>
          </a:p>
          <a:p>
            <a:pPr marL="571500" indent="-571500">
              <a:buFont typeface="Arial" panose="020B0604020202020204" pitchFamily="34" charset="0"/>
              <a:buChar char="•"/>
            </a:pPr>
            <a:endParaRPr lang="en-US" sz="4000" dirty="0">
              <a:solidFill>
                <a:srgbClr val="003274"/>
              </a:solidFill>
              <a:ea typeface="+mn-lt"/>
              <a:cs typeface="+mn-lt"/>
            </a:endParaRPr>
          </a:p>
          <a:p>
            <a:pPr marL="571500" indent="-571500">
              <a:buFont typeface="Arial" panose="020B0604020202020204" pitchFamily="34" charset="0"/>
              <a:buChar char="•"/>
            </a:pPr>
            <a:endParaRPr lang="en-US" sz="4000">
              <a:solidFill>
                <a:srgbClr val="17375E"/>
              </a:solidFill>
              <a:latin typeface="+mj-lt"/>
              <a:cs typeface="Calibri"/>
            </a:endParaRPr>
          </a:p>
          <a:p>
            <a:pPr marL="571500" indent="-571500">
              <a:buFont typeface="Arial" panose="020B0604020202020204" pitchFamily="34" charset="0"/>
              <a:buChar char="•"/>
            </a:pPr>
            <a:endParaRPr lang="en-US" sz="4000">
              <a:solidFill>
                <a:srgbClr val="17375E"/>
              </a:solidFill>
              <a:latin typeface="+mj-lt"/>
              <a:cs typeface="Calibri"/>
            </a:endParaRPr>
          </a:p>
          <a:p>
            <a:pPr marL="571500" indent="-571500">
              <a:buFont typeface="Arial" panose="020B0604020202020204" pitchFamily="34" charset="0"/>
              <a:buChar char="•"/>
            </a:pPr>
            <a:endParaRPr lang="en-US" sz="4000">
              <a:solidFill>
                <a:srgbClr val="17375E"/>
              </a:solidFill>
              <a:latin typeface="+mj-lt"/>
              <a:cs typeface="Calibri"/>
            </a:endParaRPr>
          </a:p>
          <a:p>
            <a:pPr>
              <a:lnSpc>
                <a:spcPts val="5280"/>
              </a:lnSpc>
            </a:pPr>
            <a:endParaRPr lang="en-US" sz="3300">
              <a:solidFill>
                <a:srgbClr val="003274"/>
              </a:solidFill>
              <a:latin typeface="+mj-lt"/>
              <a:cs typeface="Calibri"/>
            </a:endParaRPr>
          </a:p>
        </p:txBody>
      </p:sp>
    </p:spTree>
    <p:extLst>
      <p:ext uri="{BB962C8B-B14F-4D97-AF65-F5344CB8AC3E}">
        <p14:creationId xmlns:p14="http://schemas.microsoft.com/office/powerpoint/2010/main" val="5199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305925"/>
            <a:ext cx="2712910" cy="334643"/>
          </a:xfrm>
          <a:prstGeom prst="rect">
            <a:avLst/>
          </a:prstGeom>
        </p:spPr>
        <p:txBody>
          <a:bodyPr lIns="0" tIns="0" rIns="0" bIns="0" rtlCol="0" anchor="t">
            <a:spAutoFit/>
          </a:bodyPr>
          <a:lstStyle/>
          <a:p>
            <a:pPr algn="r">
              <a:lnSpc>
                <a:spcPts val="2649"/>
              </a:lnSpc>
            </a:pPr>
            <a:r>
              <a:rPr lang="en-US" sz="2499">
                <a:solidFill>
                  <a:srgbClr val="C9D3E8"/>
                </a:solidFill>
                <a:latin typeface="+mj-lt"/>
              </a:rPr>
              <a:t>TEAM 4</a:t>
            </a:r>
          </a:p>
        </p:txBody>
      </p:sp>
      <p:sp>
        <p:nvSpPr>
          <p:cNvPr id="7" name="TextBox 7"/>
          <p:cNvSpPr txBox="1"/>
          <p:nvPr/>
        </p:nvSpPr>
        <p:spPr>
          <a:xfrm>
            <a:off x="1059180" y="1296178"/>
            <a:ext cx="15683797" cy="1205458"/>
          </a:xfrm>
          <a:prstGeom prst="rect">
            <a:avLst/>
          </a:prstGeom>
        </p:spPr>
        <p:txBody>
          <a:bodyPr wrap="square" lIns="0" tIns="0" rIns="0" bIns="0" rtlCol="0" anchor="t">
            <a:spAutoFit/>
          </a:bodyPr>
          <a:lstStyle/>
          <a:p>
            <a:pPr>
              <a:lnSpc>
                <a:spcPts val="9375"/>
              </a:lnSpc>
            </a:pPr>
            <a:r>
              <a:rPr lang="en-US" sz="8800" b="1" i="1">
                <a:solidFill>
                  <a:srgbClr val="003274"/>
                </a:solidFill>
                <a:latin typeface="Times New Roman"/>
                <a:cs typeface="Times New Roman"/>
              </a:rPr>
              <a:t>Principal's ESG Vision/Approach</a:t>
            </a:r>
          </a:p>
        </p:txBody>
      </p:sp>
      <p:sp>
        <p:nvSpPr>
          <p:cNvPr id="8" name="TextBox 8"/>
          <p:cNvSpPr txBox="1"/>
          <p:nvPr/>
        </p:nvSpPr>
        <p:spPr>
          <a:xfrm>
            <a:off x="1028700" y="4350386"/>
            <a:ext cx="4167636" cy="375487"/>
          </a:xfrm>
          <a:prstGeom prst="rect">
            <a:avLst/>
          </a:prstGeom>
        </p:spPr>
        <p:txBody>
          <a:bodyPr lIns="0" tIns="0" rIns="0" bIns="0" rtlCol="0" anchor="t">
            <a:spAutoFit/>
          </a:bodyPr>
          <a:lstStyle/>
          <a:p>
            <a:pPr marL="342900" indent="-342900" algn="l">
              <a:lnSpc>
                <a:spcPts val="3200"/>
              </a:lnSpc>
              <a:buFont typeface="Arial" panose="020B0604020202020204" pitchFamily="34" charset="0"/>
              <a:buChar char="•"/>
            </a:pPr>
            <a:endParaRPr lang="en-US" sz="2000">
              <a:solidFill>
                <a:srgbClr val="003274"/>
              </a:solidFill>
              <a:latin typeface="+mj-lt"/>
              <a:cs typeface="Calibri"/>
            </a:endParaRPr>
          </a:p>
        </p:txBody>
      </p:sp>
      <p:sp>
        <p:nvSpPr>
          <p:cNvPr id="11" name="TextBox 11"/>
          <p:cNvSpPr txBox="1"/>
          <p:nvPr/>
        </p:nvSpPr>
        <p:spPr>
          <a:xfrm>
            <a:off x="7258597" y="3630151"/>
            <a:ext cx="3403693" cy="600075"/>
          </a:xfrm>
          <a:prstGeom prst="rect">
            <a:avLst/>
          </a:prstGeom>
        </p:spPr>
        <p:txBody>
          <a:bodyPr lIns="0" tIns="0" rIns="0" bIns="0" rtlCol="0" anchor="t">
            <a:spAutoFit/>
          </a:bodyPr>
          <a:lstStyle/>
          <a:p>
            <a:pPr>
              <a:lnSpc>
                <a:spcPts val="4799"/>
              </a:lnSpc>
            </a:pPr>
            <a:endParaRPr lang="en-US" sz="3950" u="sng">
              <a:solidFill>
                <a:srgbClr val="003274"/>
              </a:solidFill>
              <a:latin typeface="Times New Roman"/>
              <a:cs typeface="Times New Roman"/>
            </a:endParaRPr>
          </a:p>
        </p:txBody>
      </p:sp>
      <p:sp>
        <p:nvSpPr>
          <p:cNvPr id="14" name="TextBox 14"/>
          <p:cNvSpPr txBox="1"/>
          <p:nvPr/>
        </p:nvSpPr>
        <p:spPr>
          <a:xfrm>
            <a:off x="1066800" y="2573900"/>
            <a:ext cx="10608877" cy="698500"/>
          </a:xfrm>
          <a:prstGeom prst="rect">
            <a:avLst/>
          </a:prstGeom>
        </p:spPr>
        <p:txBody>
          <a:bodyPr lIns="0" tIns="0" rIns="0" bIns="0" rtlCol="0" anchor="t">
            <a:spAutoFit/>
          </a:bodyPr>
          <a:lstStyle/>
          <a:p>
            <a:pPr>
              <a:lnSpc>
                <a:spcPts val="5300"/>
              </a:lnSpc>
            </a:pPr>
            <a:endParaRPr lang="en-US" sz="5000">
              <a:solidFill>
                <a:srgbClr val="003274"/>
              </a:solidFill>
              <a:latin typeface="+mj-lt"/>
              <a:cs typeface="Calibri"/>
            </a:endParaRPr>
          </a:p>
        </p:txBody>
      </p:sp>
      <p:sp>
        <p:nvSpPr>
          <p:cNvPr id="4" name="TextBox 3">
            <a:extLst>
              <a:ext uri="{FF2B5EF4-FFF2-40B4-BE49-F238E27FC236}">
                <a16:creationId xmlns:a16="http://schemas.microsoft.com/office/drawing/2014/main" id="{08B4FEA3-6D62-2824-4DA7-9A4DCBDA0F31}"/>
              </a:ext>
            </a:extLst>
          </p:cNvPr>
          <p:cNvSpPr txBox="1"/>
          <p:nvPr/>
        </p:nvSpPr>
        <p:spPr>
          <a:xfrm>
            <a:off x="1036320" y="3093720"/>
            <a:ext cx="10639357"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u="sng">
                <a:solidFill>
                  <a:schemeClr val="tx2"/>
                </a:solidFill>
                <a:ea typeface="+mn-lt"/>
                <a:cs typeface="+mn-lt"/>
              </a:rPr>
              <a:t>Principal’s ESG Vision:</a:t>
            </a:r>
            <a:r>
              <a:rPr lang="en-US" sz="4000">
                <a:solidFill>
                  <a:schemeClr val="tx2"/>
                </a:solidFill>
                <a:ea typeface="+mn-lt"/>
                <a:cs typeface="+mn-lt"/>
              </a:rPr>
              <a:t> Help people today by advocating for security and inclusion, creating opportunities for future generations</a:t>
            </a:r>
            <a:endParaRPr lang="en-US" sz="4000">
              <a:solidFill>
                <a:schemeClr val="tx2"/>
              </a:solidFill>
              <a:cs typeface="Calibri"/>
            </a:endParaRPr>
          </a:p>
          <a:p>
            <a:br>
              <a:rPr lang="en-US"/>
            </a:br>
            <a:endParaRPr lang="en-US"/>
          </a:p>
        </p:txBody>
      </p:sp>
      <p:sp>
        <p:nvSpPr>
          <p:cNvPr id="5" name="TextBox 4">
            <a:extLst>
              <a:ext uri="{FF2B5EF4-FFF2-40B4-BE49-F238E27FC236}">
                <a16:creationId xmlns:a16="http://schemas.microsoft.com/office/drawing/2014/main" id="{8D214F3C-A813-141E-55AB-5A797D45C3D1}"/>
              </a:ext>
            </a:extLst>
          </p:cNvPr>
          <p:cNvSpPr txBox="1"/>
          <p:nvPr/>
        </p:nvSpPr>
        <p:spPr>
          <a:xfrm>
            <a:off x="1036320" y="5669280"/>
            <a:ext cx="1004316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u="sng">
                <a:solidFill>
                  <a:schemeClr val="tx2"/>
                </a:solidFill>
                <a:ea typeface="+mn-lt"/>
                <a:cs typeface="+mn-lt"/>
              </a:rPr>
              <a:t>Principal’s Approach to ESG:</a:t>
            </a:r>
            <a:r>
              <a:rPr lang="en-US" sz="4000">
                <a:solidFill>
                  <a:schemeClr val="tx2"/>
                </a:solidFill>
                <a:ea typeface="+mn-lt"/>
                <a:cs typeface="+mn-lt"/>
              </a:rPr>
              <a:t> Grow a sustainable and secure society through long-term, responsible actions.</a:t>
            </a:r>
            <a:endParaRPr lang="en-US">
              <a:solidFill>
                <a:schemeClr val="tx2"/>
              </a:solidFill>
            </a:endParaRPr>
          </a:p>
          <a:p>
            <a:br>
              <a:rPr lang="en-US"/>
            </a:br>
            <a:endParaRPr lang="en-US"/>
          </a:p>
          <a:p>
            <a:br>
              <a:rPr lang="en-US"/>
            </a:br>
            <a:endParaRPr lang="en-US"/>
          </a:p>
        </p:txBody>
      </p:sp>
      <p:pic>
        <p:nvPicPr>
          <p:cNvPr id="15" name="Picture 15" descr="Shape, arrow&#10;&#10;Description automatically generated">
            <a:extLst>
              <a:ext uri="{FF2B5EF4-FFF2-40B4-BE49-F238E27FC236}">
                <a16:creationId xmlns:a16="http://schemas.microsoft.com/office/drawing/2014/main" id="{725CBDE1-9D7E-B3E5-07AD-FF37A00A69AB}"/>
              </a:ext>
            </a:extLst>
          </p:cNvPr>
          <p:cNvPicPr>
            <a:picLocks noChangeAspect="1"/>
          </p:cNvPicPr>
          <p:nvPr/>
        </p:nvPicPr>
        <p:blipFill>
          <a:blip r:embed="rId3"/>
          <a:stretch>
            <a:fillRect/>
          </a:stretch>
        </p:blipFill>
        <p:spPr>
          <a:xfrm>
            <a:off x="11372594" y="3154484"/>
            <a:ext cx="6370320" cy="2371461"/>
          </a:xfrm>
          <a:prstGeom prst="rect">
            <a:avLst/>
          </a:prstGeom>
          <a:ln w="19050">
            <a:solidFill>
              <a:schemeClr val="accent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305925"/>
            <a:ext cx="2712910" cy="333425"/>
          </a:xfrm>
          <a:prstGeom prst="rect">
            <a:avLst/>
          </a:prstGeom>
        </p:spPr>
        <p:txBody>
          <a:bodyPr lIns="0" tIns="0" rIns="0" bIns="0" rtlCol="0" anchor="t">
            <a:spAutoFit/>
          </a:bodyPr>
          <a:lstStyle/>
          <a:p>
            <a:pPr algn="r">
              <a:lnSpc>
                <a:spcPts val="2649"/>
              </a:lnSpc>
            </a:pPr>
            <a:r>
              <a:rPr lang="en-US" sz="2499">
                <a:solidFill>
                  <a:srgbClr val="C9D3E8"/>
                </a:solidFill>
                <a:latin typeface="+mj-lt"/>
              </a:rPr>
              <a:t>TEAM</a:t>
            </a:r>
            <a:r>
              <a:rPr lang="en-US" sz="2499">
                <a:solidFill>
                  <a:srgbClr val="C9D3E8"/>
                </a:solidFill>
                <a:latin typeface="TT Commons Pro Bold"/>
              </a:rPr>
              <a:t> </a:t>
            </a:r>
            <a:r>
              <a:rPr lang="en-US" sz="2499">
                <a:solidFill>
                  <a:srgbClr val="C9D3E8"/>
                </a:solidFill>
                <a:latin typeface="+mj-lt"/>
              </a:rPr>
              <a:t>4</a:t>
            </a:r>
          </a:p>
        </p:txBody>
      </p:sp>
      <p:grpSp>
        <p:nvGrpSpPr>
          <p:cNvPr id="7" name="Group 7"/>
          <p:cNvGrpSpPr/>
          <p:nvPr/>
        </p:nvGrpSpPr>
        <p:grpSpPr>
          <a:xfrm>
            <a:off x="1028700" y="1117368"/>
            <a:ext cx="12127137" cy="7538707"/>
            <a:chOff x="0" y="123825"/>
            <a:chExt cx="16169516" cy="10051611"/>
          </a:xfrm>
        </p:grpSpPr>
        <p:sp>
          <p:nvSpPr>
            <p:cNvPr id="8" name="TextBox 8"/>
            <p:cNvSpPr txBox="1"/>
            <p:nvPr/>
          </p:nvSpPr>
          <p:spPr>
            <a:xfrm>
              <a:off x="0" y="2527187"/>
              <a:ext cx="16169516" cy="7648249"/>
            </a:xfrm>
            <a:prstGeom prst="rect">
              <a:avLst/>
            </a:prstGeom>
          </p:spPr>
          <p:txBody>
            <a:bodyPr lIns="0" tIns="0" rIns="0" bIns="0" rtlCol="0" anchor="t">
              <a:spAutoFit/>
            </a:bodyPr>
            <a:lstStyle/>
            <a:p>
              <a:pPr marL="1230630" lvl="1" indent="-615315">
                <a:lnSpc>
                  <a:spcPts val="9120"/>
                </a:lnSpc>
                <a:buFont typeface="Arial"/>
                <a:buChar char="•"/>
              </a:pPr>
              <a:r>
                <a:rPr lang="en-US" sz="5700">
                  <a:solidFill>
                    <a:srgbClr val="003274"/>
                  </a:solidFill>
                  <a:latin typeface="+mj-lt"/>
                </a:rPr>
                <a:t>Challenge Overview</a:t>
              </a:r>
            </a:p>
            <a:p>
              <a:pPr marL="1230630" lvl="1" indent="-615315">
                <a:lnSpc>
                  <a:spcPts val="9120"/>
                </a:lnSpc>
                <a:buFont typeface="Arial"/>
                <a:buChar char="•"/>
              </a:pPr>
              <a:r>
                <a:rPr lang="en-US" sz="5700">
                  <a:solidFill>
                    <a:srgbClr val="003274"/>
                  </a:solidFill>
                  <a:latin typeface="+mj-lt"/>
                </a:rPr>
                <a:t>Formal Recommendation</a:t>
              </a:r>
            </a:p>
            <a:p>
              <a:pPr marL="1230630" lvl="1" indent="-615315">
                <a:lnSpc>
                  <a:spcPts val="9120"/>
                </a:lnSpc>
                <a:buFont typeface="Arial"/>
                <a:buChar char="•"/>
              </a:pPr>
              <a:r>
                <a:rPr lang="en-US" sz="5700">
                  <a:solidFill>
                    <a:srgbClr val="003274"/>
                  </a:solidFill>
                  <a:latin typeface="+mj-lt"/>
                </a:rPr>
                <a:t>Financial Considerations</a:t>
              </a:r>
            </a:p>
            <a:p>
              <a:pPr marL="1230630" lvl="1" indent="-615315">
                <a:lnSpc>
                  <a:spcPts val="9120"/>
                </a:lnSpc>
                <a:buFont typeface="Arial"/>
                <a:buChar char="•"/>
              </a:pPr>
              <a:r>
                <a:rPr lang="en-US" sz="5700">
                  <a:solidFill>
                    <a:srgbClr val="003274"/>
                  </a:solidFill>
                  <a:latin typeface="+mj-lt"/>
                </a:rPr>
                <a:t>ESG Evaluation</a:t>
              </a:r>
            </a:p>
            <a:p>
              <a:pPr marL="1230630" lvl="1" indent="-615315">
                <a:lnSpc>
                  <a:spcPts val="9120"/>
                </a:lnSpc>
                <a:buFont typeface="Arial"/>
                <a:buChar char="•"/>
              </a:pPr>
              <a:r>
                <a:rPr lang="en-US" sz="5700">
                  <a:solidFill>
                    <a:srgbClr val="003274"/>
                  </a:solidFill>
                  <a:latin typeface="+mj-lt"/>
                </a:rPr>
                <a:t>Cultural Alignment</a:t>
              </a:r>
            </a:p>
          </p:txBody>
        </p:sp>
        <p:sp>
          <p:nvSpPr>
            <p:cNvPr id="9" name="TextBox 9"/>
            <p:cNvSpPr txBox="1"/>
            <p:nvPr/>
          </p:nvSpPr>
          <p:spPr>
            <a:xfrm>
              <a:off x="0" y="123825"/>
              <a:ext cx="14145169" cy="1812461"/>
            </a:xfrm>
            <a:prstGeom prst="rect">
              <a:avLst/>
            </a:prstGeom>
          </p:spPr>
          <p:txBody>
            <a:bodyPr lIns="0" tIns="0" rIns="0" bIns="0" rtlCol="0" anchor="t">
              <a:spAutoFit/>
            </a:bodyPr>
            <a:lstStyle/>
            <a:p>
              <a:pPr>
                <a:lnSpc>
                  <a:spcPts val="10600"/>
                </a:lnSpc>
              </a:pPr>
              <a:r>
                <a:rPr lang="en-US" sz="10000" b="1" i="1">
                  <a:solidFill>
                    <a:srgbClr val="003274"/>
                  </a:solidFill>
                  <a:latin typeface="Times New Roman" panose="02020603050405020304" pitchFamily="18" charset="0"/>
                  <a:cs typeface="Times New Roman" panose="02020603050405020304" pitchFamily="18" charset="0"/>
                </a:rPr>
                <a:t>Agenda</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305925"/>
            <a:ext cx="2712910" cy="334643"/>
          </a:xfrm>
          <a:prstGeom prst="rect">
            <a:avLst/>
          </a:prstGeom>
        </p:spPr>
        <p:txBody>
          <a:bodyPr lIns="0" tIns="0" rIns="0" bIns="0" rtlCol="0" anchor="t">
            <a:spAutoFit/>
          </a:bodyPr>
          <a:lstStyle/>
          <a:p>
            <a:pPr algn="r">
              <a:lnSpc>
                <a:spcPts val="2649"/>
              </a:lnSpc>
            </a:pPr>
            <a:r>
              <a:rPr lang="en-US" sz="2499">
                <a:solidFill>
                  <a:srgbClr val="C9D3E8"/>
                </a:solidFill>
                <a:latin typeface="+mj-lt"/>
              </a:rPr>
              <a:t>TEAM 4</a:t>
            </a:r>
          </a:p>
        </p:txBody>
      </p:sp>
      <p:sp>
        <p:nvSpPr>
          <p:cNvPr id="7" name="TextBox 7"/>
          <p:cNvSpPr txBox="1"/>
          <p:nvPr/>
        </p:nvSpPr>
        <p:spPr>
          <a:xfrm>
            <a:off x="1028700" y="1296178"/>
            <a:ext cx="10608877" cy="1220572"/>
          </a:xfrm>
          <a:prstGeom prst="rect">
            <a:avLst/>
          </a:prstGeom>
        </p:spPr>
        <p:txBody>
          <a:bodyPr lIns="0" tIns="0" rIns="0" bIns="0" rtlCol="0" anchor="t">
            <a:spAutoFit/>
          </a:bodyPr>
          <a:lstStyle/>
          <a:p>
            <a:pPr>
              <a:lnSpc>
                <a:spcPts val="9375"/>
              </a:lnSpc>
            </a:pPr>
            <a:r>
              <a:rPr lang="en-US" sz="8844" b="1" i="1">
                <a:solidFill>
                  <a:srgbClr val="003274"/>
                </a:solidFill>
                <a:latin typeface="Times New Roman" panose="02020603050405020304" pitchFamily="18" charset="0"/>
                <a:cs typeface="Times New Roman" panose="02020603050405020304" pitchFamily="18" charset="0"/>
              </a:rPr>
              <a:t>ESG Evaluation</a:t>
            </a:r>
          </a:p>
        </p:txBody>
      </p:sp>
      <p:sp>
        <p:nvSpPr>
          <p:cNvPr id="8" name="TextBox 8"/>
          <p:cNvSpPr txBox="1"/>
          <p:nvPr/>
        </p:nvSpPr>
        <p:spPr>
          <a:xfrm>
            <a:off x="1028700" y="4350386"/>
            <a:ext cx="4167636" cy="1641475"/>
          </a:xfrm>
          <a:prstGeom prst="rect">
            <a:avLst/>
          </a:prstGeom>
        </p:spPr>
        <p:txBody>
          <a:bodyPr lIns="0" tIns="0" rIns="0" bIns="0" rtlCol="0" anchor="t">
            <a:spAutoFit/>
          </a:bodyPr>
          <a:lstStyle/>
          <a:p>
            <a:pPr marL="342900" indent="-342900">
              <a:lnSpc>
                <a:spcPts val="3200"/>
              </a:lnSpc>
              <a:buFont typeface="Arial" panose="020B0604020202020204" pitchFamily="34" charset="0"/>
              <a:buChar char="•"/>
            </a:pPr>
            <a:r>
              <a:rPr lang="en-US" sz="2800">
                <a:solidFill>
                  <a:srgbClr val="003274"/>
                </a:solidFill>
                <a:latin typeface="+mj-lt"/>
                <a:cs typeface="Calibri"/>
              </a:rPr>
              <a:t>Employee Management</a:t>
            </a:r>
          </a:p>
          <a:p>
            <a:pPr marL="342900" indent="-342900">
              <a:lnSpc>
                <a:spcPts val="3200"/>
              </a:lnSpc>
              <a:buFont typeface="Arial" panose="020B0604020202020204" pitchFamily="34" charset="0"/>
              <a:buChar char="•"/>
            </a:pPr>
            <a:r>
              <a:rPr lang="en-US" sz="2800">
                <a:solidFill>
                  <a:srgbClr val="003274"/>
                </a:solidFill>
                <a:latin typeface="+mj-lt"/>
                <a:cs typeface="Calibri"/>
              </a:rPr>
              <a:t>Employee resources</a:t>
            </a:r>
          </a:p>
          <a:p>
            <a:pPr marL="342900" indent="-342900">
              <a:lnSpc>
                <a:spcPts val="3200"/>
              </a:lnSpc>
              <a:buFont typeface="Arial" panose="020B0604020202020204" pitchFamily="34" charset="0"/>
              <a:buChar char="•"/>
            </a:pPr>
            <a:r>
              <a:rPr lang="en-US" sz="2800">
                <a:solidFill>
                  <a:srgbClr val="003274"/>
                </a:solidFill>
                <a:latin typeface="+mj-lt"/>
                <a:cs typeface="Calibri"/>
              </a:rPr>
              <a:t>Global inclusion </a:t>
            </a:r>
          </a:p>
          <a:p>
            <a:pPr marL="342900" indent="-342900">
              <a:lnSpc>
                <a:spcPts val="3200"/>
              </a:lnSpc>
              <a:buFont typeface="Arial" panose="020B0604020202020204" pitchFamily="34" charset="0"/>
              <a:buChar char="•"/>
            </a:pPr>
            <a:r>
              <a:rPr lang="en-US" sz="2800">
                <a:solidFill>
                  <a:srgbClr val="003274"/>
                </a:solidFill>
                <a:latin typeface="+mj-lt"/>
                <a:cs typeface="Calibri"/>
              </a:rPr>
              <a:t>Financial education</a:t>
            </a:r>
            <a:endParaRPr lang="en-US"/>
          </a:p>
        </p:txBody>
      </p:sp>
      <p:sp>
        <p:nvSpPr>
          <p:cNvPr id="9" name="TextBox 9"/>
          <p:cNvSpPr txBox="1"/>
          <p:nvPr/>
        </p:nvSpPr>
        <p:spPr>
          <a:xfrm>
            <a:off x="1028700" y="3630151"/>
            <a:ext cx="3761888" cy="600075"/>
          </a:xfrm>
          <a:prstGeom prst="rect">
            <a:avLst/>
          </a:prstGeom>
        </p:spPr>
        <p:txBody>
          <a:bodyPr lIns="0" tIns="0" rIns="0" bIns="0" rtlCol="0" anchor="t">
            <a:spAutoFit/>
          </a:bodyPr>
          <a:lstStyle/>
          <a:p>
            <a:pPr>
              <a:lnSpc>
                <a:spcPts val="4799"/>
              </a:lnSpc>
            </a:pPr>
            <a:r>
              <a:rPr lang="en-US" sz="3950" u="sng">
                <a:solidFill>
                  <a:srgbClr val="003274"/>
                </a:solidFill>
                <a:latin typeface="Times New Roman"/>
                <a:cs typeface="Times New Roman"/>
              </a:rPr>
              <a:t>People</a:t>
            </a:r>
            <a:endParaRPr lang="en-US" sz="3999" u="sng">
              <a:solidFill>
                <a:srgbClr val="003274"/>
              </a:solidFill>
              <a:latin typeface="Times New Roman" panose="02020603050405020304" pitchFamily="18" charset="0"/>
              <a:cs typeface="Times New Roman" panose="02020603050405020304" pitchFamily="18" charset="0"/>
            </a:endParaRPr>
          </a:p>
        </p:txBody>
      </p:sp>
      <p:sp>
        <p:nvSpPr>
          <p:cNvPr id="10" name="TextBox 10"/>
          <p:cNvSpPr txBox="1"/>
          <p:nvPr/>
        </p:nvSpPr>
        <p:spPr>
          <a:xfrm>
            <a:off x="7258597" y="4311754"/>
            <a:ext cx="3770807" cy="1641475"/>
          </a:xfrm>
          <a:prstGeom prst="rect">
            <a:avLst/>
          </a:prstGeom>
        </p:spPr>
        <p:txBody>
          <a:bodyPr lIns="0" tIns="0" rIns="0" bIns="0" rtlCol="0" anchor="t">
            <a:spAutoFit/>
          </a:bodyPr>
          <a:lstStyle/>
          <a:p>
            <a:pPr marL="342900" indent="-342900">
              <a:lnSpc>
                <a:spcPts val="3200"/>
              </a:lnSpc>
              <a:buFont typeface="Arial"/>
              <a:buChar char="•"/>
            </a:pPr>
            <a:r>
              <a:rPr lang="en-US" sz="2800">
                <a:solidFill>
                  <a:srgbClr val="003274"/>
                </a:solidFill>
                <a:latin typeface="+mj-lt"/>
                <a:cs typeface="Calibri"/>
              </a:rPr>
              <a:t>Environmental Impact</a:t>
            </a:r>
          </a:p>
          <a:p>
            <a:pPr marL="342900" indent="-342900">
              <a:lnSpc>
                <a:spcPts val="3200"/>
              </a:lnSpc>
              <a:buFont typeface="Arial"/>
              <a:buChar char="•"/>
            </a:pPr>
            <a:r>
              <a:rPr lang="en-US" sz="2800">
                <a:solidFill>
                  <a:srgbClr val="003274"/>
                </a:solidFill>
                <a:latin typeface="+mj-lt"/>
                <a:cs typeface="Calibri"/>
              </a:rPr>
              <a:t>Ethics</a:t>
            </a:r>
          </a:p>
          <a:p>
            <a:pPr marL="342900" indent="-342900">
              <a:lnSpc>
                <a:spcPts val="3200"/>
              </a:lnSpc>
              <a:buFont typeface="Arial"/>
              <a:buChar char="•"/>
            </a:pPr>
            <a:r>
              <a:rPr lang="en-US" sz="2800">
                <a:solidFill>
                  <a:srgbClr val="003274"/>
                </a:solidFill>
                <a:latin typeface="+mj-lt"/>
                <a:cs typeface="Calibri"/>
              </a:rPr>
              <a:t>Risk Management</a:t>
            </a:r>
          </a:p>
          <a:p>
            <a:pPr marL="342900" indent="-342900">
              <a:lnSpc>
                <a:spcPts val="3200"/>
              </a:lnSpc>
              <a:buFont typeface="Arial"/>
              <a:buChar char="•"/>
            </a:pPr>
            <a:r>
              <a:rPr lang="en-US" sz="2800">
                <a:solidFill>
                  <a:srgbClr val="003274"/>
                </a:solidFill>
                <a:latin typeface="+mj-lt"/>
                <a:cs typeface="Calibri"/>
              </a:rPr>
              <a:t>Sustainable resourcing</a:t>
            </a:r>
          </a:p>
        </p:txBody>
      </p:sp>
      <p:sp>
        <p:nvSpPr>
          <p:cNvPr id="11" name="TextBox 11"/>
          <p:cNvSpPr txBox="1"/>
          <p:nvPr/>
        </p:nvSpPr>
        <p:spPr>
          <a:xfrm>
            <a:off x="7258597" y="3630151"/>
            <a:ext cx="3403693" cy="600075"/>
          </a:xfrm>
          <a:prstGeom prst="rect">
            <a:avLst/>
          </a:prstGeom>
        </p:spPr>
        <p:txBody>
          <a:bodyPr lIns="0" tIns="0" rIns="0" bIns="0" rtlCol="0" anchor="t">
            <a:spAutoFit/>
          </a:bodyPr>
          <a:lstStyle/>
          <a:p>
            <a:pPr>
              <a:lnSpc>
                <a:spcPts val="4799"/>
              </a:lnSpc>
            </a:pPr>
            <a:r>
              <a:rPr lang="en-US" sz="3950" u="sng">
                <a:solidFill>
                  <a:srgbClr val="003274"/>
                </a:solidFill>
                <a:latin typeface="Times New Roman"/>
                <a:cs typeface="Times New Roman"/>
              </a:rPr>
              <a:t>Practices</a:t>
            </a:r>
            <a:endParaRPr lang="en-US"/>
          </a:p>
        </p:txBody>
      </p:sp>
      <p:sp>
        <p:nvSpPr>
          <p:cNvPr id="12" name="TextBox 12"/>
          <p:cNvSpPr txBox="1"/>
          <p:nvPr/>
        </p:nvSpPr>
        <p:spPr>
          <a:xfrm>
            <a:off x="13488493" y="4351858"/>
            <a:ext cx="4492701" cy="1606594"/>
          </a:xfrm>
          <a:prstGeom prst="rect">
            <a:avLst/>
          </a:prstGeom>
        </p:spPr>
        <p:txBody>
          <a:bodyPr wrap="square" lIns="0" tIns="0" rIns="0" bIns="0" rtlCol="0" anchor="t">
            <a:spAutoFit/>
          </a:bodyPr>
          <a:lstStyle/>
          <a:p>
            <a:pPr marL="342900" indent="-342900">
              <a:lnSpc>
                <a:spcPts val="3200"/>
              </a:lnSpc>
              <a:buFont typeface="Arial"/>
              <a:buChar char="•"/>
            </a:pPr>
            <a:r>
              <a:rPr lang="en-US" sz="2800">
                <a:solidFill>
                  <a:srgbClr val="003274"/>
                </a:solidFill>
                <a:cs typeface="Calibri"/>
              </a:rPr>
              <a:t>Consumer &amp; Product impact</a:t>
            </a:r>
          </a:p>
          <a:p>
            <a:pPr marL="342900" indent="-342900">
              <a:lnSpc>
                <a:spcPts val="3200"/>
              </a:lnSpc>
              <a:buFont typeface="Arial"/>
              <a:buChar char="•"/>
            </a:pPr>
            <a:r>
              <a:rPr lang="en-US" sz="2800">
                <a:solidFill>
                  <a:srgbClr val="003274"/>
                </a:solidFill>
                <a:cs typeface="Calibri"/>
              </a:rPr>
              <a:t>Financial Inclusion</a:t>
            </a:r>
          </a:p>
          <a:p>
            <a:pPr marL="342900" indent="-342900">
              <a:lnSpc>
                <a:spcPts val="3200"/>
              </a:lnSpc>
              <a:buFont typeface="Arial"/>
              <a:buChar char="•"/>
            </a:pPr>
            <a:r>
              <a:rPr lang="en-US" sz="2800">
                <a:solidFill>
                  <a:srgbClr val="003274"/>
                </a:solidFill>
                <a:cs typeface="Calibri"/>
              </a:rPr>
              <a:t>Responsible Investing</a:t>
            </a:r>
          </a:p>
          <a:p>
            <a:pPr marL="342900" indent="-342900">
              <a:lnSpc>
                <a:spcPts val="3200"/>
              </a:lnSpc>
              <a:buFont typeface="Arial"/>
              <a:buChar char="•"/>
            </a:pPr>
            <a:endParaRPr lang="en-US" sz="2000">
              <a:solidFill>
                <a:srgbClr val="003274"/>
              </a:solidFill>
              <a:cs typeface="Calibri"/>
            </a:endParaRPr>
          </a:p>
        </p:txBody>
      </p:sp>
      <p:sp>
        <p:nvSpPr>
          <p:cNvPr id="13" name="TextBox 13"/>
          <p:cNvSpPr txBox="1"/>
          <p:nvPr/>
        </p:nvSpPr>
        <p:spPr>
          <a:xfrm>
            <a:off x="13488493" y="3630151"/>
            <a:ext cx="4145640" cy="580415"/>
          </a:xfrm>
          <a:prstGeom prst="rect">
            <a:avLst/>
          </a:prstGeom>
        </p:spPr>
        <p:txBody>
          <a:bodyPr wrap="square" lIns="0" tIns="0" rIns="0" bIns="0" rtlCol="0" anchor="t">
            <a:spAutoFit/>
          </a:bodyPr>
          <a:lstStyle/>
          <a:p>
            <a:pPr>
              <a:lnSpc>
                <a:spcPts val="4799"/>
              </a:lnSpc>
            </a:pPr>
            <a:r>
              <a:rPr lang="en-US" sz="3950" u="sng">
                <a:solidFill>
                  <a:srgbClr val="003274"/>
                </a:solidFill>
                <a:latin typeface="Times New Roman"/>
                <a:cs typeface="Times New Roman"/>
              </a:rPr>
              <a:t>Products &amp; Services</a:t>
            </a:r>
          </a:p>
        </p:txBody>
      </p:sp>
      <p:sp>
        <p:nvSpPr>
          <p:cNvPr id="14" name="TextBox 14"/>
          <p:cNvSpPr txBox="1"/>
          <p:nvPr/>
        </p:nvSpPr>
        <p:spPr>
          <a:xfrm>
            <a:off x="1066800" y="2573900"/>
            <a:ext cx="10608877" cy="698500"/>
          </a:xfrm>
          <a:prstGeom prst="rect">
            <a:avLst/>
          </a:prstGeom>
        </p:spPr>
        <p:txBody>
          <a:bodyPr lIns="0" tIns="0" rIns="0" bIns="0" rtlCol="0" anchor="t">
            <a:spAutoFit/>
          </a:bodyPr>
          <a:lstStyle/>
          <a:p>
            <a:pPr>
              <a:lnSpc>
                <a:spcPts val="5300"/>
              </a:lnSpc>
            </a:pPr>
            <a:r>
              <a:rPr lang="en-US" sz="5000">
                <a:solidFill>
                  <a:srgbClr val="003274"/>
                </a:solidFill>
                <a:latin typeface="+mj-lt"/>
              </a:rPr>
              <a:t>Key Components</a:t>
            </a:r>
          </a:p>
        </p:txBody>
      </p:sp>
    </p:spTree>
    <p:extLst>
      <p:ext uri="{BB962C8B-B14F-4D97-AF65-F5344CB8AC3E}">
        <p14:creationId xmlns:p14="http://schemas.microsoft.com/office/powerpoint/2010/main" val="3884358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28197" b="39378"/>
          <a:stretch>
            <a:fillRect/>
          </a:stretch>
        </p:blipFill>
        <p:spPr>
          <a:xfrm>
            <a:off x="0" y="4572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305925"/>
            <a:ext cx="2712910" cy="334643"/>
          </a:xfrm>
          <a:prstGeom prst="rect">
            <a:avLst/>
          </a:prstGeom>
        </p:spPr>
        <p:txBody>
          <a:bodyPr lIns="0" tIns="0" rIns="0" bIns="0" rtlCol="0" anchor="t">
            <a:spAutoFit/>
          </a:bodyPr>
          <a:lstStyle/>
          <a:p>
            <a:pPr algn="r">
              <a:lnSpc>
                <a:spcPts val="2649"/>
              </a:lnSpc>
            </a:pPr>
            <a:r>
              <a:rPr lang="en-US" sz="2499">
                <a:solidFill>
                  <a:srgbClr val="C9D3E8"/>
                </a:solidFill>
                <a:latin typeface="+mj-lt"/>
              </a:rPr>
              <a:t>TEAM 4</a:t>
            </a:r>
          </a:p>
        </p:txBody>
      </p:sp>
      <p:sp>
        <p:nvSpPr>
          <p:cNvPr id="7" name="TextBox 7"/>
          <p:cNvSpPr txBox="1"/>
          <p:nvPr/>
        </p:nvSpPr>
        <p:spPr>
          <a:xfrm>
            <a:off x="952500" y="518938"/>
            <a:ext cx="15683797" cy="1122167"/>
          </a:xfrm>
          <a:prstGeom prst="rect">
            <a:avLst/>
          </a:prstGeom>
        </p:spPr>
        <p:txBody>
          <a:bodyPr wrap="square" lIns="0" tIns="0" rIns="0" bIns="0" rtlCol="0" anchor="t">
            <a:spAutoFit/>
          </a:bodyPr>
          <a:lstStyle/>
          <a:p>
            <a:pPr>
              <a:lnSpc>
                <a:spcPts val="9375"/>
              </a:lnSpc>
            </a:pPr>
            <a:r>
              <a:rPr lang="en-US" sz="6600" b="1" i="1">
                <a:solidFill>
                  <a:srgbClr val="003274"/>
                </a:solidFill>
                <a:latin typeface="Times New Roman"/>
                <a:cs typeface="Times New Roman"/>
              </a:rPr>
              <a:t>Footprint's Pros and Cons of ESG Practices </a:t>
            </a:r>
            <a:endParaRPr lang="en-US" sz="6600"/>
          </a:p>
        </p:txBody>
      </p:sp>
      <p:sp>
        <p:nvSpPr>
          <p:cNvPr id="8" name="TextBox 8"/>
          <p:cNvSpPr txBox="1"/>
          <p:nvPr/>
        </p:nvSpPr>
        <p:spPr>
          <a:xfrm>
            <a:off x="1028700" y="4350386"/>
            <a:ext cx="4167636" cy="375487"/>
          </a:xfrm>
          <a:prstGeom prst="rect">
            <a:avLst/>
          </a:prstGeom>
        </p:spPr>
        <p:txBody>
          <a:bodyPr lIns="0" tIns="0" rIns="0" bIns="0" rtlCol="0" anchor="t">
            <a:spAutoFit/>
          </a:bodyPr>
          <a:lstStyle/>
          <a:p>
            <a:pPr marL="342900" indent="-342900" algn="l">
              <a:lnSpc>
                <a:spcPts val="3200"/>
              </a:lnSpc>
              <a:buFont typeface="Arial" panose="020B0604020202020204" pitchFamily="34" charset="0"/>
              <a:buChar char="•"/>
            </a:pPr>
            <a:endParaRPr lang="en-US" sz="2000">
              <a:solidFill>
                <a:srgbClr val="003274"/>
              </a:solidFill>
              <a:latin typeface="+mj-lt"/>
              <a:cs typeface="Calibri"/>
            </a:endParaRPr>
          </a:p>
        </p:txBody>
      </p:sp>
      <p:sp>
        <p:nvSpPr>
          <p:cNvPr id="11" name="TextBox 11"/>
          <p:cNvSpPr txBox="1"/>
          <p:nvPr/>
        </p:nvSpPr>
        <p:spPr>
          <a:xfrm>
            <a:off x="7258597" y="3630151"/>
            <a:ext cx="3403693" cy="600075"/>
          </a:xfrm>
          <a:prstGeom prst="rect">
            <a:avLst/>
          </a:prstGeom>
        </p:spPr>
        <p:txBody>
          <a:bodyPr lIns="0" tIns="0" rIns="0" bIns="0" rtlCol="0" anchor="t">
            <a:spAutoFit/>
          </a:bodyPr>
          <a:lstStyle/>
          <a:p>
            <a:pPr>
              <a:lnSpc>
                <a:spcPts val="4799"/>
              </a:lnSpc>
            </a:pPr>
            <a:endParaRPr lang="en-US" sz="3950" u="sng">
              <a:solidFill>
                <a:srgbClr val="003274"/>
              </a:solidFill>
              <a:latin typeface="Times New Roman"/>
              <a:cs typeface="Times New Roman"/>
            </a:endParaRPr>
          </a:p>
        </p:txBody>
      </p:sp>
      <p:sp>
        <p:nvSpPr>
          <p:cNvPr id="14" name="TextBox 14"/>
          <p:cNvSpPr txBox="1"/>
          <p:nvPr/>
        </p:nvSpPr>
        <p:spPr>
          <a:xfrm>
            <a:off x="1066800" y="2573900"/>
            <a:ext cx="10608877" cy="698500"/>
          </a:xfrm>
          <a:prstGeom prst="rect">
            <a:avLst/>
          </a:prstGeom>
        </p:spPr>
        <p:txBody>
          <a:bodyPr lIns="0" tIns="0" rIns="0" bIns="0" rtlCol="0" anchor="t">
            <a:spAutoFit/>
          </a:bodyPr>
          <a:lstStyle/>
          <a:p>
            <a:pPr>
              <a:lnSpc>
                <a:spcPts val="5300"/>
              </a:lnSpc>
            </a:pPr>
            <a:endParaRPr lang="en-US" sz="5000">
              <a:solidFill>
                <a:srgbClr val="003274"/>
              </a:solidFill>
              <a:latin typeface="+mj-lt"/>
              <a:cs typeface="Calibri"/>
            </a:endParaRPr>
          </a:p>
        </p:txBody>
      </p:sp>
      <p:sp>
        <p:nvSpPr>
          <p:cNvPr id="16" name="TextBox 15">
            <a:extLst>
              <a:ext uri="{FF2B5EF4-FFF2-40B4-BE49-F238E27FC236}">
                <a16:creationId xmlns:a16="http://schemas.microsoft.com/office/drawing/2014/main" id="{C7B4A450-F554-741D-42CC-4A0ABF2441AB}"/>
              </a:ext>
            </a:extLst>
          </p:cNvPr>
          <p:cNvSpPr txBox="1"/>
          <p:nvPr/>
        </p:nvSpPr>
        <p:spPr>
          <a:xfrm>
            <a:off x="400597" y="1965960"/>
            <a:ext cx="6858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u="sng">
                <a:solidFill>
                  <a:schemeClr val="tx2"/>
                </a:solidFill>
                <a:cs typeface="Calibri"/>
              </a:rPr>
              <a:t>Pros</a:t>
            </a:r>
          </a:p>
        </p:txBody>
      </p:sp>
      <p:cxnSp>
        <p:nvCxnSpPr>
          <p:cNvPr id="17" name="Straight Arrow Connector 16">
            <a:extLst>
              <a:ext uri="{FF2B5EF4-FFF2-40B4-BE49-F238E27FC236}">
                <a16:creationId xmlns:a16="http://schemas.microsoft.com/office/drawing/2014/main" id="{D6263404-9394-9040-B1CE-D96DD8843815}"/>
              </a:ext>
            </a:extLst>
          </p:cNvPr>
          <p:cNvCxnSpPr/>
          <p:nvPr/>
        </p:nvCxnSpPr>
        <p:spPr>
          <a:xfrm flipH="1">
            <a:off x="8794398" y="1683127"/>
            <a:ext cx="45720" cy="885444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9D5B20A-14D3-EE6D-F391-5F4CF43D6420}"/>
              </a:ext>
            </a:extLst>
          </p:cNvPr>
          <p:cNvSpPr txBox="1"/>
          <p:nvPr/>
        </p:nvSpPr>
        <p:spPr>
          <a:xfrm>
            <a:off x="400597" y="2577434"/>
            <a:ext cx="6789420"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200" b="1">
                <a:solidFill>
                  <a:schemeClr val="tx2"/>
                </a:solidFill>
                <a:cs typeface="Calibri"/>
              </a:rPr>
              <a:t>Principal's</a:t>
            </a:r>
            <a:r>
              <a:rPr lang="en-US" sz="3200" b="1">
                <a:solidFill>
                  <a:schemeClr val="tx2"/>
                </a:solidFill>
                <a:ea typeface="+mn-lt"/>
                <a:cs typeface="+mn-lt"/>
              </a:rPr>
              <a:t> employee build up. Footprint's retirement is an opportunity.</a:t>
            </a:r>
            <a:endParaRPr lang="en-US" sz="2800" b="1">
              <a:solidFill>
                <a:schemeClr val="tx2"/>
              </a:solidFill>
              <a:cs typeface="Calibri"/>
            </a:endParaRPr>
          </a:p>
          <a:p>
            <a:br>
              <a:rPr lang="en-US"/>
            </a:br>
            <a:endParaRPr lang="en-US" sz="2800" b="1">
              <a:cs typeface="Calibri"/>
            </a:endParaRPr>
          </a:p>
        </p:txBody>
      </p:sp>
      <p:sp>
        <p:nvSpPr>
          <p:cNvPr id="19" name="TextBox 18">
            <a:extLst>
              <a:ext uri="{FF2B5EF4-FFF2-40B4-BE49-F238E27FC236}">
                <a16:creationId xmlns:a16="http://schemas.microsoft.com/office/drawing/2014/main" id="{F4364955-71F1-2D6B-B079-5EF596F49DA3}"/>
              </a:ext>
            </a:extLst>
          </p:cNvPr>
          <p:cNvSpPr txBox="1"/>
          <p:nvPr/>
        </p:nvSpPr>
        <p:spPr>
          <a:xfrm>
            <a:off x="9447884" y="1965960"/>
            <a:ext cx="6858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u="sng">
                <a:solidFill>
                  <a:schemeClr val="tx2"/>
                </a:solidFill>
                <a:cs typeface="Calibri"/>
              </a:rPr>
              <a:t>Cons</a:t>
            </a:r>
          </a:p>
        </p:txBody>
      </p:sp>
      <p:sp>
        <p:nvSpPr>
          <p:cNvPr id="20" name="TextBox 19">
            <a:extLst>
              <a:ext uri="{FF2B5EF4-FFF2-40B4-BE49-F238E27FC236}">
                <a16:creationId xmlns:a16="http://schemas.microsoft.com/office/drawing/2014/main" id="{E68A8E8C-F1F7-3D0A-1D70-0E0EEA694B9D}"/>
              </a:ext>
            </a:extLst>
          </p:cNvPr>
          <p:cNvSpPr txBox="1"/>
          <p:nvPr/>
        </p:nvSpPr>
        <p:spPr>
          <a:xfrm>
            <a:off x="9433560" y="2545080"/>
            <a:ext cx="678942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solidFill>
                <a:schemeClr val="tx2"/>
              </a:solidFill>
              <a:ea typeface="+mn-lt"/>
              <a:cs typeface="+mn-lt"/>
            </a:endParaRPr>
          </a:p>
          <a:p>
            <a:br>
              <a:rPr lang="en-US"/>
            </a:br>
            <a:endParaRPr lang="en-US"/>
          </a:p>
        </p:txBody>
      </p:sp>
      <p:sp>
        <p:nvSpPr>
          <p:cNvPr id="21" name="TextBox 20">
            <a:extLst>
              <a:ext uri="{FF2B5EF4-FFF2-40B4-BE49-F238E27FC236}">
                <a16:creationId xmlns:a16="http://schemas.microsoft.com/office/drawing/2014/main" id="{27436C4B-1C05-C078-ABC4-FD4149AAC27C}"/>
              </a:ext>
            </a:extLst>
          </p:cNvPr>
          <p:cNvSpPr txBox="1"/>
          <p:nvPr/>
        </p:nvSpPr>
        <p:spPr>
          <a:xfrm>
            <a:off x="9433560" y="3062496"/>
            <a:ext cx="6789420"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600" b="1">
                <a:solidFill>
                  <a:schemeClr val="tx2"/>
                </a:solidFill>
                <a:ea typeface="+mn-lt"/>
                <a:cs typeface="+mn-lt"/>
              </a:rPr>
              <a:t>Managers who are retiring or seeking employment elsewhere will forfeit a portion of their equity-based compensation for not joining Principal. May result in managers who do stay only for doing so for the compensation.</a:t>
            </a:r>
            <a:endParaRPr lang="en-US" sz="2400" b="1">
              <a:solidFill>
                <a:schemeClr val="tx2"/>
              </a:solidFill>
              <a:cs typeface="Calibri"/>
            </a:endParaRPr>
          </a:p>
          <a:p>
            <a:br>
              <a:rPr lang="en-US"/>
            </a:br>
            <a:endParaRPr lang="en-US" sz="2000">
              <a:solidFill>
                <a:schemeClr val="tx2"/>
              </a:solidFill>
              <a:cs typeface="Calibri"/>
            </a:endParaRPr>
          </a:p>
          <a:p>
            <a:br>
              <a:rPr lang="en-US"/>
            </a:br>
            <a:endParaRPr lang="en-US" sz="2000">
              <a:cs typeface="Calibri"/>
            </a:endParaRPr>
          </a:p>
        </p:txBody>
      </p:sp>
      <p:sp>
        <p:nvSpPr>
          <p:cNvPr id="22" name="TextBox 21">
            <a:extLst>
              <a:ext uri="{FF2B5EF4-FFF2-40B4-BE49-F238E27FC236}">
                <a16:creationId xmlns:a16="http://schemas.microsoft.com/office/drawing/2014/main" id="{3A218128-C7E1-DDAB-FDB2-E018412CC483}"/>
              </a:ext>
            </a:extLst>
          </p:cNvPr>
          <p:cNvSpPr txBox="1"/>
          <p:nvPr/>
        </p:nvSpPr>
        <p:spPr>
          <a:xfrm>
            <a:off x="400597" y="5276609"/>
            <a:ext cx="67894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600" b="1">
                <a:solidFill>
                  <a:schemeClr val="tx2"/>
                </a:solidFill>
                <a:ea typeface="+mn-lt"/>
                <a:cs typeface="+mn-lt"/>
              </a:rPr>
              <a:t> No recent turnover in key positions </a:t>
            </a:r>
            <a:endParaRPr lang="en-US" sz="3600" b="1">
              <a:solidFill>
                <a:schemeClr val="tx2"/>
              </a:solidFill>
              <a:cs typeface="Calibri"/>
            </a:endParaRPr>
          </a:p>
        </p:txBody>
      </p:sp>
      <p:sp>
        <p:nvSpPr>
          <p:cNvPr id="23" name="TextBox 22">
            <a:extLst>
              <a:ext uri="{FF2B5EF4-FFF2-40B4-BE49-F238E27FC236}">
                <a16:creationId xmlns:a16="http://schemas.microsoft.com/office/drawing/2014/main" id="{F4D17588-ED38-FC06-85AF-FF7BF67D775E}"/>
              </a:ext>
            </a:extLst>
          </p:cNvPr>
          <p:cNvSpPr txBox="1"/>
          <p:nvPr/>
        </p:nvSpPr>
        <p:spPr>
          <a:xfrm>
            <a:off x="400597" y="7685660"/>
            <a:ext cx="678942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600" b="1">
                <a:solidFill>
                  <a:schemeClr val="tx2"/>
                </a:solidFill>
                <a:ea typeface="+mn-lt"/>
                <a:cs typeface="+mn-lt"/>
              </a:rPr>
              <a:t>Assuming current owners of Footprint will take the buyout of shares</a:t>
            </a:r>
            <a:br>
              <a:rPr lang="en-US"/>
            </a:br>
            <a:endParaRPr lang="en-US">
              <a:solidFill>
                <a:schemeClr val="tx2"/>
              </a:solidFill>
              <a:cs typeface="Calibri"/>
            </a:endParaRPr>
          </a:p>
        </p:txBody>
      </p:sp>
    </p:spTree>
    <p:extLst>
      <p:ext uri="{BB962C8B-B14F-4D97-AF65-F5344CB8AC3E}">
        <p14:creationId xmlns:p14="http://schemas.microsoft.com/office/powerpoint/2010/main" val="281699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20053"/>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305925"/>
            <a:ext cx="2712910" cy="334643"/>
          </a:xfrm>
          <a:prstGeom prst="rect">
            <a:avLst/>
          </a:prstGeom>
        </p:spPr>
        <p:txBody>
          <a:bodyPr lIns="0" tIns="0" rIns="0" bIns="0" rtlCol="0" anchor="t">
            <a:spAutoFit/>
          </a:bodyPr>
          <a:lstStyle/>
          <a:p>
            <a:pPr algn="r">
              <a:lnSpc>
                <a:spcPts val="2649"/>
              </a:lnSpc>
            </a:pPr>
            <a:r>
              <a:rPr lang="en-US" sz="2499">
                <a:solidFill>
                  <a:srgbClr val="C9D3E8"/>
                </a:solidFill>
                <a:latin typeface="+mj-lt"/>
              </a:rPr>
              <a:t>TEAM 4</a:t>
            </a:r>
          </a:p>
        </p:txBody>
      </p:sp>
      <p:sp>
        <p:nvSpPr>
          <p:cNvPr id="7" name="TextBox 7"/>
          <p:cNvSpPr txBox="1"/>
          <p:nvPr/>
        </p:nvSpPr>
        <p:spPr>
          <a:xfrm>
            <a:off x="1026695" y="545408"/>
            <a:ext cx="18120191" cy="1141979"/>
          </a:xfrm>
          <a:prstGeom prst="rect">
            <a:avLst/>
          </a:prstGeom>
        </p:spPr>
        <p:txBody>
          <a:bodyPr wrap="square" lIns="0" tIns="0" rIns="0" bIns="0" rtlCol="0" anchor="t">
            <a:spAutoFit/>
          </a:bodyPr>
          <a:lstStyle/>
          <a:p>
            <a:pPr>
              <a:lnSpc>
                <a:spcPts val="9375"/>
              </a:lnSpc>
            </a:pPr>
            <a:r>
              <a:rPr lang="en-US" sz="6600" b="1" i="1">
                <a:solidFill>
                  <a:srgbClr val="003274"/>
                </a:solidFill>
                <a:latin typeface="Times New Roman"/>
                <a:cs typeface="Times New Roman"/>
              </a:rPr>
              <a:t>Quant's Pros and Cons of ESG Practices </a:t>
            </a:r>
            <a:endParaRPr lang="en-US" sz="6600"/>
          </a:p>
        </p:txBody>
      </p:sp>
      <p:sp>
        <p:nvSpPr>
          <p:cNvPr id="8" name="TextBox 8"/>
          <p:cNvSpPr txBox="1"/>
          <p:nvPr/>
        </p:nvSpPr>
        <p:spPr>
          <a:xfrm>
            <a:off x="1028700" y="4350386"/>
            <a:ext cx="4167636" cy="375487"/>
          </a:xfrm>
          <a:prstGeom prst="rect">
            <a:avLst/>
          </a:prstGeom>
        </p:spPr>
        <p:txBody>
          <a:bodyPr lIns="0" tIns="0" rIns="0" bIns="0" rtlCol="0" anchor="t">
            <a:spAutoFit/>
          </a:bodyPr>
          <a:lstStyle/>
          <a:p>
            <a:pPr marL="342900" indent="-342900" algn="l">
              <a:lnSpc>
                <a:spcPts val="3200"/>
              </a:lnSpc>
              <a:buFont typeface="Arial" panose="020B0604020202020204" pitchFamily="34" charset="0"/>
              <a:buChar char="•"/>
            </a:pPr>
            <a:endParaRPr lang="en-US" sz="2000">
              <a:solidFill>
                <a:srgbClr val="003274"/>
              </a:solidFill>
              <a:latin typeface="+mj-lt"/>
              <a:cs typeface="Calibri"/>
            </a:endParaRPr>
          </a:p>
        </p:txBody>
      </p:sp>
      <p:sp>
        <p:nvSpPr>
          <p:cNvPr id="11" name="TextBox 11"/>
          <p:cNvSpPr txBox="1"/>
          <p:nvPr/>
        </p:nvSpPr>
        <p:spPr>
          <a:xfrm>
            <a:off x="7258597" y="3630151"/>
            <a:ext cx="3403693" cy="600075"/>
          </a:xfrm>
          <a:prstGeom prst="rect">
            <a:avLst/>
          </a:prstGeom>
        </p:spPr>
        <p:txBody>
          <a:bodyPr lIns="0" tIns="0" rIns="0" bIns="0" rtlCol="0" anchor="t">
            <a:spAutoFit/>
          </a:bodyPr>
          <a:lstStyle/>
          <a:p>
            <a:pPr>
              <a:lnSpc>
                <a:spcPts val="4799"/>
              </a:lnSpc>
            </a:pPr>
            <a:endParaRPr lang="en-US" sz="3950" u="sng">
              <a:solidFill>
                <a:srgbClr val="003274"/>
              </a:solidFill>
              <a:latin typeface="Times New Roman"/>
              <a:cs typeface="Times New Roman"/>
            </a:endParaRPr>
          </a:p>
        </p:txBody>
      </p:sp>
      <p:sp>
        <p:nvSpPr>
          <p:cNvPr id="14" name="TextBox 14"/>
          <p:cNvSpPr txBox="1"/>
          <p:nvPr/>
        </p:nvSpPr>
        <p:spPr>
          <a:xfrm>
            <a:off x="1066800" y="2573900"/>
            <a:ext cx="10608877" cy="698500"/>
          </a:xfrm>
          <a:prstGeom prst="rect">
            <a:avLst/>
          </a:prstGeom>
        </p:spPr>
        <p:txBody>
          <a:bodyPr lIns="0" tIns="0" rIns="0" bIns="0" rtlCol="0" anchor="t">
            <a:spAutoFit/>
          </a:bodyPr>
          <a:lstStyle/>
          <a:p>
            <a:pPr>
              <a:lnSpc>
                <a:spcPts val="5300"/>
              </a:lnSpc>
            </a:pPr>
            <a:endParaRPr lang="en-US" sz="5000">
              <a:solidFill>
                <a:srgbClr val="003274"/>
              </a:solidFill>
              <a:latin typeface="+mj-lt"/>
              <a:cs typeface="Calibri"/>
            </a:endParaRPr>
          </a:p>
        </p:txBody>
      </p:sp>
      <p:sp>
        <p:nvSpPr>
          <p:cNvPr id="9" name="TextBox 8">
            <a:extLst>
              <a:ext uri="{FF2B5EF4-FFF2-40B4-BE49-F238E27FC236}">
                <a16:creationId xmlns:a16="http://schemas.microsoft.com/office/drawing/2014/main" id="{9448E78C-7B22-A727-FB42-6187B36401A7}"/>
              </a:ext>
            </a:extLst>
          </p:cNvPr>
          <p:cNvSpPr txBox="1"/>
          <p:nvPr/>
        </p:nvSpPr>
        <p:spPr>
          <a:xfrm>
            <a:off x="1644317" y="3007894"/>
            <a:ext cx="13230724"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b="1" i="1" u="sng">
                <a:solidFill>
                  <a:schemeClr val="tx2"/>
                </a:solidFill>
                <a:ea typeface="+mn-lt"/>
                <a:cs typeface="+mn-lt"/>
              </a:rPr>
              <a:t>Pros</a:t>
            </a:r>
            <a:endParaRPr lang="en-US" sz="4500" b="1" i="1">
              <a:solidFill>
                <a:schemeClr val="tx2"/>
              </a:solidFill>
              <a:ea typeface="+mn-lt"/>
              <a:cs typeface="+mn-lt"/>
            </a:endParaRPr>
          </a:p>
          <a:p>
            <a:pPr marL="457200" indent="-457200">
              <a:buFont typeface="Arial"/>
              <a:buChar char="•"/>
            </a:pPr>
            <a:r>
              <a:rPr lang="en-US" sz="4500" i="1">
                <a:solidFill>
                  <a:schemeClr val="tx2"/>
                </a:solidFill>
                <a:ea typeface="+mn-lt"/>
                <a:cs typeface="+mn-lt"/>
              </a:rPr>
              <a:t>ESG Centric</a:t>
            </a:r>
            <a:endParaRPr lang="en-US" sz="4500">
              <a:solidFill>
                <a:schemeClr val="tx2"/>
              </a:solidFill>
              <a:ea typeface="+mn-lt"/>
              <a:cs typeface="+mn-lt"/>
            </a:endParaRPr>
          </a:p>
          <a:p>
            <a:pPr marL="457200" indent="-457200">
              <a:buFont typeface="Arial"/>
              <a:buChar char="•"/>
            </a:pPr>
            <a:r>
              <a:rPr lang="en-US" sz="4500" i="1">
                <a:solidFill>
                  <a:schemeClr val="tx2"/>
                </a:solidFill>
                <a:ea typeface="+mn-lt"/>
                <a:cs typeface="+mn-lt"/>
              </a:rPr>
              <a:t>Actively Seeking Growth and Diversity </a:t>
            </a:r>
            <a:endParaRPr lang="en-US" sz="4500">
              <a:solidFill>
                <a:schemeClr val="tx2"/>
              </a:solidFill>
              <a:cs typeface="Calibri"/>
            </a:endParaRPr>
          </a:p>
        </p:txBody>
      </p:sp>
      <p:sp>
        <p:nvSpPr>
          <p:cNvPr id="10" name="TextBox 9">
            <a:extLst>
              <a:ext uri="{FF2B5EF4-FFF2-40B4-BE49-F238E27FC236}">
                <a16:creationId xmlns:a16="http://schemas.microsoft.com/office/drawing/2014/main" id="{04E86AE5-0CFC-D0B1-8162-E43D4C883198}"/>
              </a:ext>
            </a:extLst>
          </p:cNvPr>
          <p:cNvSpPr txBox="1"/>
          <p:nvPr/>
        </p:nvSpPr>
        <p:spPr>
          <a:xfrm>
            <a:off x="1694447" y="5574632"/>
            <a:ext cx="13130462"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b="1" i="1" u="sng">
                <a:solidFill>
                  <a:schemeClr val="tx2"/>
                </a:solidFill>
                <a:ea typeface="+mn-lt"/>
                <a:cs typeface="+mn-lt"/>
              </a:rPr>
              <a:t>Cons</a:t>
            </a:r>
            <a:endParaRPr lang="en-US" sz="4500">
              <a:solidFill>
                <a:schemeClr val="tx2"/>
              </a:solidFill>
              <a:ea typeface="+mn-lt"/>
              <a:cs typeface="+mn-lt"/>
            </a:endParaRPr>
          </a:p>
          <a:p>
            <a:pPr marL="457200" indent="-457200">
              <a:buFont typeface="Arial"/>
              <a:buChar char="•"/>
            </a:pPr>
            <a:r>
              <a:rPr lang="en-US" sz="4500" i="1">
                <a:solidFill>
                  <a:schemeClr val="tx2"/>
                </a:solidFill>
                <a:ea typeface="+mn-lt"/>
                <a:cs typeface="+mn-lt"/>
              </a:rPr>
              <a:t>Turnover in key roles</a:t>
            </a:r>
            <a:endParaRPr lang="en-US" sz="4500">
              <a:solidFill>
                <a:schemeClr val="tx2"/>
              </a:solidFill>
              <a:ea typeface="+mn-lt"/>
              <a:cs typeface="+mn-lt"/>
            </a:endParaRPr>
          </a:p>
          <a:p>
            <a:pPr marL="457200" indent="-457200">
              <a:buFont typeface="Arial"/>
              <a:buChar char="•"/>
            </a:pPr>
            <a:r>
              <a:rPr lang="en-US" sz="4500" i="1">
                <a:solidFill>
                  <a:schemeClr val="tx2"/>
                </a:solidFill>
                <a:ea typeface="+mn-lt"/>
                <a:cs typeface="+mn-lt"/>
              </a:rPr>
              <a:t>Potential social friction </a:t>
            </a:r>
            <a:endParaRPr lang="en-US" sz="4500">
              <a:solidFill>
                <a:schemeClr val="tx2"/>
              </a:solidFill>
              <a:cs typeface="Calibri"/>
            </a:endParaRPr>
          </a:p>
        </p:txBody>
      </p:sp>
    </p:spTree>
    <p:extLst>
      <p:ext uri="{BB962C8B-B14F-4D97-AF65-F5344CB8AC3E}">
        <p14:creationId xmlns:p14="http://schemas.microsoft.com/office/powerpoint/2010/main" val="2042138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3A02D7CC-80C6-D3A8-3727-A7E11D11E8B1}"/>
              </a:ext>
            </a:extLst>
          </p:cNvPr>
          <p:cNvPicPr>
            <a:picLocks noChangeAspect="1"/>
          </p:cNvPicPr>
          <p:nvPr/>
        </p:nvPicPr>
        <p:blipFill>
          <a:blip r:embed="rId2"/>
          <a:srcRect r="28197" b="39378"/>
          <a:stretch>
            <a:fillRect/>
          </a:stretch>
        </p:blipFill>
        <p:spPr>
          <a:xfrm>
            <a:off x="0" y="-20053"/>
            <a:ext cx="18288000" cy="10287000"/>
          </a:xfrm>
          <a:prstGeom prst="rect">
            <a:avLst/>
          </a:prstGeom>
        </p:spPr>
      </p:pic>
      <p:sp>
        <p:nvSpPr>
          <p:cNvPr id="4" name="TextBox 3">
            <a:extLst>
              <a:ext uri="{FF2B5EF4-FFF2-40B4-BE49-F238E27FC236}">
                <a16:creationId xmlns:a16="http://schemas.microsoft.com/office/drawing/2014/main" id="{B1992347-0639-B05F-2CD0-6B16B853CE5F}"/>
              </a:ext>
            </a:extLst>
          </p:cNvPr>
          <p:cNvSpPr txBox="1"/>
          <p:nvPr/>
        </p:nvSpPr>
        <p:spPr>
          <a:xfrm>
            <a:off x="1203157" y="481263"/>
            <a:ext cx="158877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i="1">
                <a:solidFill>
                  <a:srgbClr val="003274"/>
                </a:solidFill>
                <a:latin typeface="Times New Roman"/>
                <a:cs typeface="Times New Roman"/>
              </a:rPr>
              <a:t>ESG Metrics</a:t>
            </a:r>
            <a:endParaRPr lang="en-US" sz="6600">
              <a:cs typeface="Calibri"/>
            </a:endParaRPr>
          </a:p>
          <a:p>
            <a:pPr algn="l"/>
            <a:endParaRPr lang="en-US" b="1" i="1">
              <a:solidFill>
                <a:srgbClr val="003274"/>
              </a:solidFill>
              <a:latin typeface="Times New Roman"/>
              <a:cs typeface="Times New Roman"/>
            </a:endParaRPr>
          </a:p>
          <a:p>
            <a:r>
              <a:rPr lang="en-US" sz="3600" i="1">
                <a:solidFill>
                  <a:schemeClr val="tx2"/>
                </a:solidFill>
                <a:cs typeface="Calibri"/>
              </a:rPr>
              <a:t>Principal/Footprint/Quant</a:t>
            </a:r>
          </a:p>
        </p:txBody>
      </p:sp>
      <p:sp>
        <p:nvSpPr>
          <p:cNvPr id="5" name="TextBox 4">
            <a:extLst>
              <a:ext uri="{FF2B5EF4-FFF2-40B4-BE49-F238E27FC236}">
                <a16:creationId xmlns:a16="http://schemas.microsoft.com/office/drawing/2014/main" id="{15A956C9-961F-A649-D0BA-676946190820}"/>
              </a:ext>
            </a:extLst>
          </p:cNvPr>
          <p:cNvSpPr txBox="1"/>
          <p:nvPr/>
        </p:nvSpPr>
        <p:spPr>
          <a:xfrm>
            <a:off x="1343526" y="2967789"/>
            <a:ext cx="14193252"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3600" i="1">
                <a:solidFill>
                  <a:schemeClr val="tx2"/>
                </a:solidFill>
                <a:ea typeface="+mn-lt"/>
                <a:cs typeface="+mn-lt"/>
              </a:rPr>
              <a:t>Environmental: </a:t>
            </a:r>
            <a:r>
              <a:rPr lang="en-US" sz="3600">
                <a:solidFill>
                  <a:schemeClr val="tx2"/>
                </a:solidFill>
                <a:ea typeface="+mn-lt"/>
                <a:cs typeface="+mn-lt"/>
              </a:rPr>
              <a:t>Footprint’s score in this category is significantly higher than both Quant and Principal. </a:t>
            </a:r>
            <a:endParaRPr lang="en-US">
              <a:solidFill>
                <a:schemeClr val="tx2"/>
              </a:solidFill>
            </a:endParaRPr>
          </a:p>
          <a:p>
            <a:pPr marL="285750" indent="-285750">
              <a:buFont typeface="Arial"/>
              <a:buChar char="•"/>
            </a:pPr>
            <a:endParaRPr lang="en-US"/>
          </a:p>
          <a:p>
            <a:pPr marL="285750" indent="-285750">
              <a:buFont typeface="Arial"/>
              <a:buChar char="•"/>
            </a:pPr>
            <a:endParaRPr lang="en-US" sz="3600" i="1">
              <a:solidFill>
                <a:schemeClr val="tx2"/>
              </a:solidFill>
              <a:cs typeface="Calibri"/>
            </a:endParaRPr>
          </a:p>
          <a:p>
            <a:pPr>
              <a:buFont typeface="Arial"/>
              <a:buChar char="•"/>
            </a:pPr>
            <a:r>
              <a:rPr lang="en-US" sz="3600" i="1">
                <a:solidFill>
                  <a:schemeClr val="tx2"/>
                </a:solidFill>
                <a:cs typeface="Calibri"/>
              </a:rPr>
              <a:t>Social: </a:t>
            </a:r>
            <a:r>
              <a:rPr lang="en-US" sz="3600">
                <a:solidFill>
                  <a:schemeClr val="tx2"/>
                </a:solidFill>
                <a:ea typeface="+mn-lt"/>
                <a:cs typeface="+mn-lt"/>
              </a:rPr>
              <a:t>Footprint is dominating Ethics &amp; Compliance as well as Marketing and Labeling within the Social aspect of ESG. </a:t>
            </a:r>
            <a:endParaRPr lang="en-US">
              <a:solidFill>
                <a:schemeClr val="tx2"/>
              </a:solidFill>
              <a:ea typeface="+mn-lt"/>
              <a:cs typeface="+mn-lt"/>
            </a:endParaRPr>
          </a:p>
          <a:p>
            <a:pPr marL="285750" indent="-285750">
              <a:buFont typeface="Arial"/>
              <a:buChar char="•"/>
            </a:pPr>
            <a:endParaRPr lang="en-US">
              <a:solidFill>
                <a:schemeClr val="tx2"/>
              </a:solidFill>
              <a:cs typeface="Calibri"/>
            </a:endParaRPr>
          </a:p>
          <a:p>
            <a:pPr marL="285750" indent="-285750">
              <a:buFont typeface="Arial"/>
              <a:buChar char="•"/>
            </a:pPr>
            <a:endParaRPr lang="en-US" sz="3600" i="1">
              <a:solidFill>
                <a:schemeClr val="tx2"/>
              </a:solidFill>
              <a:cs typeface="Calibri"/>
            </a:endParaRPr>
          </a:p>
          <a:p>
            <a:pPr marL="285750" indent="-285750">
              <a:buFont typeface="Arial"/>
              <a:buChar char="•"/>
            </a:pPr>
            <a:r>
              <a:rPr lang="en-US" sz="3600" i="1">
                <a:solidFill>
                  <a:schemeClr val="tx2"/>
                </a:solidFill>
                <a:cs typeface="Calibri"/>
              </a:rPr>
              <a:t>Governance: </a:t>
            </a:r>
            <a:r>
              <a:rPr lang="en-US" sz="3600">
                <a:solidFill>
                  <a:schemeClr val="tx2"/>
                </a:solidFill>
                <a:ea typeface="+mn-lt"/>
                <a:cs typeface="+mn-lt"/>
              </a:rPr>
              <a:t>Principal leads in governance primarily due to their executive compensation and board composition.</a:t>
            </a:r>
            <a:endParaRPr lang="en-US">
              <a:solidFill>
                <a:schemeClr val="tx2"/>
              </a:solidFill>
              <a:cs typeface="Calibri"/>
            </a:endParaRPr>
          </a:p>
        </p:txBody>
      </p:sp>
    </p:spTree>
    <p:extLst>
      <p:ext uri="{BB962C8B-B14F-4D97-AF65-F5344CB8AC3E}">
        <p14:creationId xmlns:p14="http://schemas.microsoft.com/office/powerpoint/2010/main" val="1827682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E99ECAB8-7585-E17C-83BB-18145350F303}"/>
              </a:ext>
            </a:extLst>
          </p:cNvPr>
          <p:cNvPicPr>
            <a:picLocks noChangeAspect="1"/>
          </p:cNvPicPr>
          <p:nvPr/>
        </p:nvPicPr>
        <p:blipFill>
          <a:blip r:embed="rId2"/>
          <a:srcRect r="28197" b="39378"/>
          <a:stretch>
            <a:fillRect/>
          </a:stretch>
        </p:blipFill>
        <p:spPr>
          <a:xfrm>
            <a:off x="-137160" y="-4813"/>
            <a:ext cx="18288000" cy="10287000"/>
          </a:xfrm>
          <a:prstGeom prst="rect">
            <a:avLst/>
          </a:prstGeom>
        </p:spPr>
      </p:pic>
      <p:sp>
        <p:nvSpPr>
          <p:cNvPr id="2" name="TextBox 1">
            <a:extLst>
              <a:ext uri="{FF2B5EF4-FFF2-40B4-BE49-F238E27FC236}">
                <a16:creationId xmlns:a16="http://schemas.microsoft.com/office/drawing/2014/main" id="{8A119372-2714-C867-DB9D-FD2ED139356C}"/>
              </a:ext>
            </a:extLst>
          </p:cNvPr>
          <p:cNvSpPr txBox="1"/>
          <p:nvPr/>
        </p:nvSpPr>
        <p:spPr>
          <a:xfrm>
            <a:off x="257075" y="608797"/>
            <a:ext cx="1630118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i="1">
                <a:solidFill>
                  <a:schemeClr val="tx2"/>
                </a:solidFill>
                <a:latin typeface="Times New Roman"/>
                <a:cs typeface="Calibri"/>
              </a:rPr>
              <a:t>ESG Composite Scores and Principal's ESG Strategy</a:t>
            </a:r>
            <a:endParaRPr lang="en-US" sz="4800">
              <a:solidFill>
                <a:schemeClr val="tx2"/>
              </a:solidFill>
              <a:cs typeface="Calibri"/>
            </a:endParaRPr>
          </a:p>
        </p:txBody>
      </p:sp>
      <p:sp>
        <p:nvSpPr>
          <p:cNvPr id="5" name="TextBox 4">
            <a:extLst>
              <a:ext uri="{FF2B5EF4-FFF2-40B4-BE49-F238E27FC236}">
                <a16:creationId xmlns:a16="http://schemas.microsoft.com/office/drawing/2014/main" id="{C604244D-7A1B-EAA3-4681-802331E73A94}"/>
              </a:ext>
            </a:extLst>
          </p:cNvPr>
          <p:cNvSpPr txBox="1"/>
          <p:nvPr/>
        </p:nvSpPr>
        <p:spPr>
          <a:xfrm>
            <a:off x="928358" y="2050915"/>
            <a:ext cx="10561319"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solidFill>
                  <a:schemeClr val="tx2"/>
                </a:solidFill>
                <a:latin typeface="Times New Roman"/>
                <a:cs typeface="Calibri"/>
              </a:rPr>
              <a:t>Principal: 55.54</a:t>
            </a:r>
          </a:p>
          <a:p>
            <a:endParaRPr lang="en-US" sz="5400">
              <a:solidFill>
                <a:schemeClr val="tx2"/>
              </a:solidFill>
              <a:latin typeface="Times New Roman"/>
              <a:cs typeface="Calibri"/>
            </a:endParaRPr>
          </a:p>
          <a:p>
            <a:r>
              <a:rPr lang="en-US" sz="5400">
                <a:solidFill>
                  <a:schemeClr val="tx2"/>
                </a:solidFill>
                <a:latin typeface="Times New Roman"/>
                <a:cs typeface="Calibri"/>
              </a:rPr>
              <a:t>Footprint: 44.95</a:t>
            </a:r>
            <a:endParaRPr lang="en-US">
              <a:solidFill>
                <a:schemeClr val="tx2"/>
              </a:solidFill>
              <a:cs typeface="Calibri"/>
            </a:endParaRPr>
          </a:p>
          <a:p>
            <a:endParaRPr lang="en-US" sz="5400">
              <a:solidFill>
                <a:schemeClr val="tx2"/>
              </a:solidFill>
              <a:latin typeface="Times New Roman"/>
              <a:cs typeface="Calibri"/>
            </a:endParaRPr>
          </a:p>
          <a:p>
            <a:r>
              <a:rPr lang="en-US" sz="5400">
                <a:solidFill>
                  <a:schemeClr val="tx2"/>
                </a:solidFill>
                <a:latin typeface="Times New Roman"/>
                <a:cs typeface="Calibri"/>
              </a:rPr>
              <a:t>Quant: 44.63</a:t>
            </a:r>
          </a:p>
        </p:txBody>
      </p:sp>
      <p:pic>
        <p:nvPicPr>
          <p:cNvPr id="8" name="Picture 8">
            <a:extLst>
              <a:ext uri="{FF2B5EF4-FFF2-40B4-BE49-F238E27FC236}">
                <a16:creationId xmlns:a16="http://schemas.microsoft.com/office/drawing/2014/main" id="{465C8CE2-37C6-33C1-BB9D-BB966295C413}"/>
              </a:ext>
            </a:extLst>
          </p:cNvPr>
          <p:cNvPicPr>
            <a:picLocks noChangeAspect="1"/>
          </p:cNvPicPr>
          <p:nvPr/>
        </p:nvPicPr>
        <p:blipFill>
          <a:blip r:embed="rId3"/>
          <a:stretch>
            <a:fillRect/>
          </a:stretch>
        </p:blipFill>
        <p:spPr>
          <a:xfrm>
            <a:off x="8404058" y="2050111"/>
            <a:ext cx="7465594" cy="7018962"/>
          </a:xfrm>
          <a:prstGeom prst="rect">
            <a:avLst/>
          </a:prstGeom>
        </p:spPr>
      </p:pic>
    </p:spTree>
    <p:extLst>
      <p:ext uri="{BB962C8B-B14F-4D97-AF65-F5344CB8AC3E}">
        <p14:creationId xmlns:p14="http://schemas.microsoft.com/office/powerpoint/2010/main" val="3376953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9D3E8"/>
        </a:solidFill>
        <a:effectLst/>
      </p:bgPr>
    </p:bg>
    <p:spTree>
      <p:nvGrpSpPr>
        <p:cNvPr id="1" name=""/>
        <p:cNvGrpSpPr/>
        <p:nvPr/>
      </p:nvGrpSpPr>
      <p:grpSpPr>
        <a:xfrm>
          <a:off x="0" y="0"/>
          <a:ext cx="0" cy="0"/>
          <a:chOff x="0" y="0"/>
          <a:chExt cx="0" cy="0"/>
        </a:xfrm>
      </p:grpSpPr>
      <p:sp>
        <p:nvSpPr>
          <p:cNvPr id="2" name="AutoShape 2"/>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5" name="TextBox 5"/>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sp>
        <p:nvSpPr>
          <p:cNvPr id="6" name="TextBox 6"/>
          <p:cNvSpPr txBox="1"/>
          <p:nvPr/>
        </p:nvSpPr>
        <p:spPr>
          <a:xfrm>
            <a:off x="1028700" y="1296178"/>
            <a:ext cx="10608877" cy="1220572"/>
          </a:xfrm>
          <a:prstGeom prst="rect">
            <a:avLst/>
          </a:prstGeom>
        </p:spPr>
        <p:txBody>
          <a:bodyPr lIns="0" tIns="0" rIns="0" bIns="0" rtlCol="0" anchor="t">
            <a:spAutoFit/>
          </a:bodyPr>
          <a:lstStyle/>
          <a:p>
            <a:pPr>
              <a:lnSpc>
                <a:spcPts val="9375"/>
              </a:lnSpc>
            </a:pPr>
            <a:r>
              <a:rPr lang="en-US" sz="8844" b="1" i="1">
                <a:solidFill>
                  <a:srgbClr val="003274"/>
                </a:solidFill>
                <a:latin typeface="Times New Roman" panose="02020603050405020304" pitchFamily="18" charset="0"/>
                <a:cs typeface="Times New Roman" panose="02020603050405020304" pitchFamily="18" charset="0"/>
              </a:rPr>
              <a:t>Cultural Alignment</a:t>
            </a:r>
          </a:p>
        </p:txBody>
      </p:sp>
      <p:sp>
        <p:nvSpPr>
          <p:cNvPr id="7" name="TextBox 7"/>
          <p:cNvSpPr txBox="1"/>
          <p:nvPr/>
        </p:nvSpPr>
        <p:spPr>
          <a:xfrm>
            <a:off x="1066800" y="4586389"/>
            <a:ext cx="4954859" cy="2093394"/>
          </a:xfrm>
          <a:prstGeom prst="rect">
            <a:avLst/>
          </a:prstGeom>
        </p:spPr>
        <p:txBody>
          <a:bodyPr wrap="square" lIns="0" tIns="0" rIns="0" bIns="0" rtlCol="0" anchor="t">
            <a:spAutoFit/>
          </a:bodyPr>
          <a:lstStyle/>
          <a:p>
            <a:pPr algn="l">
              <a:lnSpc>
                <a:spcPts val="5600"/>
              </a:lnSpc>
            </a:pPr>
            <a:r>
              <a:rPr lang="en-US" sz="3500">
                <a:solidFill>
                  <a:srgbClr val="003274"/>
                </a:solidFill>
                <a:latin typeface="+mj-lt"/>
              </a:rPr>
              <a:t>To help more people save enough, protect enough, and have enough</a:t>
            </a:r>
          </a:p>
        </p:txBody>
      </p:sp>
      <p:sp>
        <p:nvSpPr>
          <p:cNvPr id="8" name="TextBox 8"/>
          <p:cNvSpPr txBox="1"/>
          <p:nvPr/>
        </p:nvSpPr>
        <p:spPr>
          <a:xfrm>
            <a:off x="1028700" y="3902932"/>
            <a:ext cx="3403693" cy="685800"/>
          </a:xfrm>
          <a:prstGeom prst="rect">
            <a:avLst/>
          </a:prstGeom>
        </p:spPr>
        <p:txBody>
          <a:bodyPr lIns="0" tIns="0" rIns="0" bIns="0" rtlCol="0" anchor="t">
            <a:spAutoFit/>
          </a:bodyPr>
          <a:lstStyle/>
          <a:p>
            <a:pPr>
              <a:lnSpc>
                <a:spcPts val="5400"/>
              </a:lnSpc>
            </a:pPr>
            <a:r>
              <a:rPr lang="en-US" sz="4500" u="sng">
                <a:solidFill>
                  <a:srgbClr val="003274"/>
                </a:solidFill>
                <a:latin typeface="Times New Roman" panose="02020603050405020304" pitchFamily="18" charset="0"/>
                <a:cs typeface="Times New Roman" panose="02020603050405020304" pitchFamily="18" charset="0"/>
              </a:rPr>
              <a:t>Mission</a:t>
            </a:r>
          </a:p>
        </p:txBody>
      </p:sp>
      <p:sp>
        <p:nvSpPr>
          <p:cNvPr id="9" name="TextBox 9"/>
          <p:cNvSpPr txBox="1"/>
          <p:nvPr/>
        </p:nvSpPr>
        <p:spPr>
          <a:xfrm>
            <a:off x="6510831" y="3902932"/>
            <a:ext cx="3403693" cy="685800"/>
          </a:xfrm>
          <a:prstGeom prst="rect">
            <a:avLst/>
          </a:prstGeom>
        </p:spPr>
        <p:txBody>
          <a:bodyPr lIns="0" tIns="0" rIns="0" bIns="0" rtlCol="0" anchor="t">
            <a:spAutoFit/>
          </a:bodyPr>
          <a:lstStyle/>
          <a:p>
            <a:pPr>
              <a:lnSpc>
                <a:spcPts val="5400"/>
              </a:lnSpc>
            </a:pPr>
            <a:r>
              <a:rPr lang="en-US" sz="4500" u="sng">
                <a:solidFill>
                  <a:srgbClr val="003274"/>
                </a:solidFill>
                <a:latin typeface="Times New Roman" panose="02020603050405020304" pitchFamily="18" charset="0"/>
                <a:cs typeface="Times New Roman" panose="02020603050405020304" pitchFamily="18" charset="0"/>
              </a:rPr>
              <a:t>Purpose</a:t>
            </a:r>
          </a:p>
        </p:txBody>
      </p:sp>
      <p:sp>
        <p:nvSpPr>
          <p:cNvPr id="10" name="TextBox 10"/>
          <p:cNvSpPr txBox="1"/>
          <p:nvPr/>
        </p:nvSpPr>
        <p:spPr>
          <a:xfrm>
            <a:off x="11887557" y="3902932"/>
            <a:ext cx="4227975" cy="685800"/>
          </a:xfrm>
          <a:prstGeom prst="rect">
            <a:avLst/>
          </a:prstGeom>
        </p:spPr>
        <p:txBody>
          <a:bodyPr lIns="0" tIns="0" rIns="0" bIns="0" rtlCol="0" anchor="t">
            <a:spAutoFit/>
          </a:bodyPr>
          <a:lstStyle/>
          <a:p>
            <a:pPr>
              <a:lnSpc>
                <a:spcPts val="5400"/>
              </a:lnSpc>
            </a:pPr>
            <a:r>
              <a:rPr lang="en-US" sz="4500" u="sng">
                <a:solidFill>
                  <a:srgbClr val="003274"/>
                </a:solidFill>
                <a:latin typeface="Times New Roman" panose="02020603050405020304" pitchFamily="18" charset="0"/>
                <a:cs typeface="Times New Roman" panose="02020603050405020304" pitchFamily="18" charset="0"/>
              </a:rPr>
              <a:t>Values</a:t>
            </a:r>
          </a:p>
        </p:txBody>
      </p:sp>
      <p:sp>
        <p:nvSpPr>
          <p:cNvPr id="11" name="TextBox 11"/>
          <p:cNvSpPr txBox="1"/>
          <p:nvPr/>
        </p:nvSpPr>
        <p:spPr>
          <a:xfrm>
            <a:off x="1066800" y="2573900"/>
            <a:ext cx="10608877" cy="698500"/>
          </a:xfrm>
          <a:prstGeom prst="rect">
            <a:avLst/>
          </a:prstGeom>
        </p:spPr>
        <p:txBody>
          <a:bodyPr lIns="0" tIns="0" rIns="0" bIns="0" rtlCol="0" anchor="t">
            <a:spAutoFit/>
          </a:bodyPr>
          <a:lstStyle/>
          <a:p>
            <a:pPr>
              <a:lnSpc>
                <a:spcPts val="5300"/>
              </a:lnSpc>
            </a:pPr>
            <a:r>
              <a:rPr lang="en-US" sz="5000">
                <a:solidFill>
                  <a:srgbClr val="003274"/>
                </a:solidFill>
                <a:latin typeface="+mj-lt"/>
              </a:rPr>
              <a:t>Principal's Priorities</a:t>
            </a:r>
          </a:p>
        </p:txBody>
      </p:sp>
      <p:sp>
        <p:nvSpPr>
          <p:cNvPr id="12" name="TextBox 12"/>
          <p:cNvSpPr txBox="1"/>
          <p:nvPr/>
        </p:nvSpPr>
        <p:spPr>
          <a:xfrm>
            <a:off x="6510831" y="4586389"/>
            <a:ext cx="5266338" cy="2093394"/>
          </a:xfrm>
          <a:prstGeom prst="rect">
            <a:avLst/>
          </a:prstGeom>
        </p:spPr>
        <p:txBody>
          <a:bodyPr lIns="0" tIns="0" rIns="0" bIns="0" rtlCol="0" anchor="t">
            <a:spAutoFit/>
          </a:bodyPr>
          <a:lstStyle/>
          <a:p>
            <a:pPr algn="l">
              <a:lnSpc>
                <a:spcPts val="5600"/>
              </a:lnSpc>
            </a:pPr>
            <a:r>
              <a:rPr lang="en-US" sz="3500">
                <a:solidFill>
                  <a:srgbClr val="003274"/>
                </a:solidFill>
                <a:latin typeface="+mj-lt"/>
              </a:rPr>
              <a:t>To foster a world where financial security is accessible to all</a:t>
            </a:r>
          </a:p>
        </p:txBody>
      </p:sp>
      <p:sp>
        <p:nvSpPr>
          <p:cNvPr id="13" name="TextBox 13"/>
          <p:cNvSpPr txBox="1"/>
          <p:nvPr/>
        </p:nvSpPr>
        <p:spPr>
          <a:xfrm>
            <a:off x="11675677" y="4586389"/>
            <a:ext cx="5266338" cy="3518912"/>
          </a:xfrm>
          <a:prstGeom prst="rect">
            <a:avLst/>
          </a:prstGeom>
        </p:spPr>
        <p:txBody>
          <a:bodyPr lIns="0" tIns="0" rIns="0" bIns="0" rtlCol="0" anchor="t">
            <a:spAutoFit/>
          </a:bodyPr>
          <a:lstStyle/>
          <a:p>
            <a:pPr marL="755651" lvl="1" indent="-377825">
              <a:lnSpc>
                <a:spcPts val="5600"/>
              </a:lnSpc>
              <a:buFont typeface="Arial"/>
              <a:buChar char="•"/>
            </a:pPr>
            <a:r>
              <a:rPr lang="en-US" sz="3500">
                <a:solidFill>
                  <a:srgbClr val="003274"/>
                </a:solidFill>
                <a:latin typeface="+mj-lt"/>
              </a:rPr>
              <a:t>Start with the customer</a:t>
            </a:r>
          </a:p>
          <a:p>
            <a:pPr marL="755651" lvl="1" indent="-377825">
              <a:lnSpc>
                <a:spcPts val="5600"/>
              </a:lnSpc>
              <a:buFont typeface="Arial"/>
              <a:buChar char="•"/>
            </a:pPr>
            <a:r>
              <a:rPr lang="en-US" sz="3500">
                <a:solidFill>
                  <a:srgbClr val="003274"/>
                </a:solidFill>
                <a:latin typeface="+mj-lt"/>
              </a:rPr>
              <a:t>Do what's right</a:t>
            </a:r>
          </a:p>
          <a:p>
            <a:pPr marL="755651" lvl="1" indent="-377825">
              <a:lnSpc>
                <a:spcPts val="5600"/>
              </a:lnSpc>
              <a:buFont typeface="Arial"/>
              <a:buChar char="•"/>
            </a:pPr>
            <a:r>
              <a:rPr lang="en-US" sz="3500">
                <a:solidFill>
                  <a:srgbClr val="003274"/>
                </a:solidFill>
                <a:latin typeface="+mj-lt"/>
              </a:rPr>
              <a:t>Own what's next</a:t>
            </a:r>
          </a:p>
          <a:p>
            <a:pPr marL="755651" lvl="1" indent="-377825">
              <a:lnSpc>
                <a:spcPts val="5600"/>
              </a:lnSpc>
              <a:buFont typeface="Arial"/>
              <a:buChar char="•"/>
            </a:pPr>
            <a:r>
              <a:rPr lang="en-US" sz="3500">
                <a:solidFill>
                  <a:srgbClr val="003274"/>
                </a:solidFill>
                <a:latin typeface="+mj-lt"/>
              </a:rPr>
              <a:t>Invest for our future</a:t>
            </a:r>
          </a:p>
          <a:p>
            <a:pPr algn="l">
              <a:lnSpc>
                <a:spcPts val="5600"/>
              </a:lnSpc>
            </a:pPr>
            <a:endParaRPr lang="en-US" sz="3500">
              <a:solidFill>
                <a:srgbClr val="003274"/>
              </a:solidFill>
              <a:latin typeface="TT Commo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9D3E8"/>
        </a:solidFill>
        <a:effectLst/>
      </p:bgPr>
    </p:bg>
    <p:spTree>
      <p:nvGrpSpPr>
        <p:cNvPr id="1" name=""/>
        <p:cNvGrpSpPr/>
        <p:nvPr/>
      </p:nvGrpSpPr>
      <p:grpSpPr>
        <a:xfrm>
          <a:off x="0" y="0"/>
          <a:ext cx="0" cy="0"/>
          <a:chOff x="0" y="0"/>
          <a:chExt cx="0" cy="0"/>
        </a:xfrm>
      </p:grpSpPr>
      <p:sp>
        <p:nvSpPr>
          <p:cNvPr id="2" name="AutoShape 2"/>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5" name="TextBox 5"/>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sp>
        <p:nvSpPr>
          <p:cNvPr id="6" name="TextBox 6"/>
          <p:cNvSpPr txBox="1"/>
          <p:nvPr/>
        </p:nvSpPr>
        <p:spPr>
          <a:xfrm>
            <a:off x="1028700" y="1296178"/>
            <a:ext cx="10608877" cy="1220572"/>
          </a:xfrm>
          <a:prstGeom prst="rect">
            <a:avLst/>
          </a:prstGeom>
        </p:spPr>
        <p:txBody>
          <a:bodyPr lIns="0" tIns="0" rIns="0" bIns="0" rtlCol="0" anchor="t">
            <a:spAutoFit/>
          </a:bodyPr>
          <a:lstStyle/>
          <a:p>
            <a:pPr>
              <a:lnSpc>
                <a:spcPts val="9375"/>
              </a:lnSpc>
            </a:pPr>
            <a:r>
              <a:rPr lang="en-US" sz="8844" b="1" i="1">
                <a:solidFill>
                  <a:srgbClr val="003274"/>
                </a:solidFill>
                <a:latin typeface="Times New Roman" panose="02020603050405020304" pitchFamily="18" charset="0"/>
                <a:cs typeface="Times New Roman" panose="02020603050405020304" pitchFamily="18" charset="0"/>
              </a:rPr>
              <a:t>Cultural Alignment</a:t>
            </a:r>
          </a:p>
        </p:txBody>
      </p:sp>
      <p:sp>
        <p:nvSpPr>
          <p:cNvPr id="11" name="TextBox 11"/>
          <p:cNvSpPr txBox="1"/>
          <p:nvPr/>
        </p:nvSpPr>
        <p:spPr>
          <a:xfrm>
            <a:off x="1066800" y="2573900"/>
            <a:ext cx="10608877" cy="698500"/>
          </a:xfrm>
          <a:prstGeom prst="rect">
            <a:avLst/>
          </a:prstGeom>
        </p:spPr>
        <p:txBody>
          <a:bodyPr lIns="0" tIns="0" rIns="0" bIns="0" rtlCol="0" anchor="t">
            <a:spAutoFit/>
          </a:bodyPr>
          <a:lstStyle/>
          <a:p>
            <a:pPr>
              <a:lnSpc>
                <a:spcPts val="5300"/>
              </a:lnSpc>
            </a:pPr>
            <a:r>
              <a:rPr lang="en-US" sz="5000">
                <a:solidFill>
                  <a:srgbClr val="003274"/>
                </a:solidFill>
                <a:latin typeface="+mj-lt"/>
              </a:rPr>
              <a:t>Footprint Asset Management</a:t>
            </a:r>
          </a:p>
        </p:txBody>
      </p:sp>
      <p:sp>
        <p:nvSpPr>
          <p:cNvPr id="12" name="TextBox 12"/>
          <p:cNvSpPr txBox="1"/>
          <p:nvPr/>
        </p:nvSpPr>
        <p:spPr>
          <a:xfrm>
            <a:off x="1028700" y="4203062"/>
            <a:ext cx="7734300" cy="4965975"/>
          </a:xfrm>
          <a:prstGeom prst="rect">
            <a:avLst/>
          </a:prstGeom>
        </p:spPr>
        <p:txBody>
          <a:bodyPr wrap="square" lIns="0" tIns="0" rIns="0" bIns="0" rtlCol="0" anchor="t">
            <a:spAutoFit/>
          </a:bodyPr>
          <a:lstStyle/>
          <a:p>
            <a:pPr marL="457200" indent="-457200" algn="l">
              <a:lnSpc>
                <a:spcPts val="5600"/>
              </a:lnSpc>
              <a:buFont typeface="Arial" panose="020B0604020202020204" pitchFamily="34" charset="0"/>
              <a:buChar char="•"/>
            </a:pPr>
            <a:r>
              <a:rPr lang="en-US" sz="3500">
                <a:solidFill>
                  <a:srgbClr val="003274"/>
                </a:solidFill>
                <a:latin typeface="+mj-lt"/>
              </a:rPr>
              <a:t>Prioritizes “investing for good”</a:t>
            </a:r>
          </a:p>
          <a:p>
            <a:pPr marL="457200" indent="-457200" algn="l">
              <a:lnSpc>
                <a:spcPts val="5600"/>
              </a:lnSpc>
              <a:buFont typeface="Arial" panose="020B0604020202020204" pitchFamily="34" charset="0"/>
              <a:buChar char="•"/>
            </a:pPr>
            <a:r>
              <a:rPr lang="en-US" sz="3500">
                <a:solidFill>
                  <a:srgbClr val="003274"/>
                </a:solidFill>
                <a:latin typeface="+mj-lt"/>
              </a:rPr>
              <a:t>Demonstrated through their expansion of ESG-focused products</a:t>
            </a:r>
          </a:p>
          <a:p>
            <a:pPr marL="457200" indent="-457200" algn="l">
              <a:lnSpc>
                <a:spcPts val="5600"/>
              </a:lnSpc>
              <a:buFont typeface="Arial" panose="020B0604020202020204" pitchFamily="34" charset="0"/>
              <a:buChar char="•"/>
            </a:pPr>
            <a:r>
              <a:rPr lang="en-US" sz="3500">
                <a:solidFill>
                  <a:srgbClr val="003274"/>
                </a:solidFill>
                <a:latin typeface="+mj-lt"/>
              </a:rPr>
              <a:t>Active investment in greener technologies</a:t>
            </a:r>
          </a:p>
          <a:p>
            <a:pPr marL="457200" indent="-457200" algn="l">
              <a:lnSpc>
                <a:spcPts val="5600"/>
              </a:lnSpc>
              <a:buFont typeface="Arial" panose="020B0604020202020204" pitchFamily="34" charset="0"/>
              <a:buChar char="•"/>
            </a:pPr>
            <a:r>
              <a:rPr lang="en-US" sz="3500">
                <a:solidFill>
                  <a:srgbClr val="003274"/>
                </a:solidFill>
                <a:latin typeface="+mj-lt"/>
              </a:rPr>
              <a:t>Further development of international funds</a:t>
            </a:r>
          </a:p>
        </p:txBody>
      </p:sp>
      <p:sp>
        <p:nvSpPr>
          <p:cNvPr id="3" name="TextBox 12">
            <a:extLst>
              <a:ext uri="{FF2B5EF4-FFF2-40B4-BE49-F238E27FC236}">
                <a16:creationId xmlns:a16="http://schemas.microsoft.com/office/drawing/2014/main" id="{8381ECD5-6B65-F0FC-1125-E6F57D777386}"/>
              </a:ext>
            </a:extLst>
          </p:cNvPr>
          <p:cNvSpPr txBox="1"/>
          <p:nvPr/>
        </p:nvSpPr>
        <p:spPr>
          <a:xfrm>
            <a:off x="10096500" y="4203062"/>
            <a:ext cx="7162800" cy="3529684"/>
          </a:xfrm>
          <a:prstGeom prst="rect">
            <a:avLst/>
          </a:prstGeom>
        </p:spPr>
        <p:txBody>
          <a:bodyPr wrap="square" lIns="0" tIns="0" rIns="0" bIns="0" rtlCol="0" anchor="t">
            <a:spAutoFit/>
          </a:bodyPr>
          <a:lstStyle/>
          <a:p>
            <a:pPr marL="457200" indent="-457200" algn="l">
              <a:lnSpc>
                <a:spcPts val="5600"/>
              </a:lnSpc>
              <a:buFont typeface="Arial" panose="020B0604020202020204" pitchFamily="34" charset="0"/>
              <a:buChar char="•"/>
            </a:pPr>
            <a:r>
              <a:rPr lang="en-US" sz="3500">
                <a:solidFill>
                  <a:srgbClr val="003274"/>
                </a:solidFill>
                <a:latin typeface="+mj-lt"/>
              </a:rPr>
              <a:t>Lower governance metrics</a:t>
            </a:r>
          </a:p>
          <a:p>
            <a:pPr marL="457200" indent="-457200" algn="l">
              <a:lnSpc>
                <a:spcPts val="5600"/>
              </a:lnSpc>
              <a:buFont typeface="Arial" panose="020B0604020202020204" pitchFamily="34" charset="0"/>
              <a:buChar char="•"/>
            </a:pPr>
            <a:r>
              <a:rPr lang="en-US" sz="3500">
                <a:solidFill>
                  <a:srgbClr val="003274"/>
                </a:solidFill>
                <a:latin typeface="+mj-lt"/>
              </a:rPr>
              <a:t>Loss of key personnel’s equity-based compensation </a:t>
            </a:r>
          </a:p>
          <a:p>
            <a:pPr marL="457200" indent="-457200" algn="l">
              <a:lnSpc>
                <a:spcPts val="5600"/>
              </a:lnSpc>
              <a:buFont typeface="Arial" panose="020B0604020202020204" pitchFamily="34" charset="0"/>
              <a:buChar char="•"/>
            </a:pPr>
            <a:r>
              <a:rPr lang="en-US" sz="3500">
                <a:solidFill>
                  <a:srgbClr val="003274"/>
                </a:solidFill>
                <a:latin typeface="+mj-lt"/>
              </a:rPr>
              <a:t>Larger company</a:t>
            </a:r>
          </a:p>
          <a:p>
            <a:pPr marL="457200" indent="-457200" algn="l">
              <a:lnSpc>
                <a:spcPts val="5600"/>
              </a:lnSpc>
              <a:buFont typeface="Arial" panose="020B0604020202020204" pitchFamily="34" charset="0"/>
              <a:buChar char="•"/>
            </a:pPr>
            <a:endParaRPr lang="en-US" sz="3500">
              <a:solidFill>
                <a:srgbClr val="003274"/>
              </a:solidFill>
              <a:latin typeface="+mj-lt"/>
            </a:endParaRPr>
          </a:p>
        </p:txBody>
      </p:sp>
      <p:sp>
        <p:nvSpPr>
          <p:cNvPr id="4" name="TextBox 9">
            <a:extLst>
              <a:ext uri="{FF2B5EF4-FFF2-40B4-BE49-F238E27FC236}">
                <a16:creationId xmlns:a16="http://schemas.microsoft.com/office/drawing/2014/main" id="{C85C6F74-9325-4E0D-F7FA-501C4A7941C2}"/>
              </a:ext>
            </a:extLst>
          </p:cNvPr>
          <p:cNvSpPr txBox="1"/>
          <p:nvPr/>
        </p:nvSpPr>
        <p:spPr>
          <a:xfrm>
            <a:off x="1028700" y="3447412"/>
            <a:ext cx="3761888" cy="600075"/>
          </a:xfrm>
          <a:prstGeom prst="rect">
            <a:avLst/>
          </a:prstGeom>
        </p:spPr>
        <p:txBody>
          <a:bodyPr lIns="0" tIns="0" rIns="0" bIns="0" rtlCol="0" anchor="t">
            <a:spAutoFit/>
          </a:bodyPr>
          <a:lstStyle/>
          <a:p>
            <a:pPr>
              <a:lnSpc>
                <a:spcPts val="4799"/>
              </a:lnSpc>
            </a:pPr>
            <a:r>
              <a:rPr lang="en-US" sz="3999" u="sng">
                <a:solidFill>
                  <a:srgbClr val="003274"/>
                </a:solidFill>
                <a:latin typeface="Times New Roman" panose="02020603050405020304" pitchFamily="18" charset="0"/>
                <a:cs typeface="Times New Roman" panose="02020603050405020304" pitchFamily="18" charset="0"/>
              </a:rPr>
              <a:t>Strengths</a:t>
            </a:r>
          </a:p>
        </p:txBody>
      </p:sp>
      <p:sp>
        <p:nvSpPr>
          <p:cNvPr id="14" name="TextBox 9">
            <a:extLst>
              <a:ext uri="{FF2B5EF4-FFF2-40B4-BE49-F238E27FC236}">
                <a16:creationId xmlns:a16="http://schemas.microsoft.com/office/drawing/2014/main" id="{0510A510-792D-1229-4A6A-F1FB2DE83C5C}"/>
              </a:ext>
            </a:extLst>
          </p:cNvPr>
          <p:cNvSpPr txBox="1"/>
          <p:nvPr/>
        </p:nvSpPr>
        <p:spPr>
          <a:xfrm>
            <a:off x="10096500" y="3447412"/>
            <a:ext cx="3761888" cy="600075"/>
          </a:xfrm>
          <a:prstGeom prst="rect">
            <a:avLst/>
          </a:prstGeom>
        </p:spPr>
        <p:txBody>
          <a:bodyPr lIns="0" tIns="0" rIns="0" bIns="0" rtlCol="0" anchor="t">
            <a:spAutoFit/>
          </a:bodyPr>
          <a:lstStyle/>
          <a:p>
            <a:pPr>
              <a:lnSpc>
                <a:spcPts val="4799"/>
              </a:lnSpc>
            </a:pPr>
            <a:r>
              <a:rPr lang="en-US" sz="3999" u="sng">
                <a:solidFill>
                  <a:srgbClr val="003274"/>
                </a:solidFill>
                <a:latin typeface="Times New Roman" panose="02020603050405020304" pitchFamily="18" charset="0"/>
                <a:cs typeface="Times New Roman" panose="02020603050405020304" pitchFamily="18" charset="0"/>
              </a:rPr>
              <a:t>Weaknesses</a:t>
            </a:r>
          </a:p>
        </p:txBody>
      </p:sp>
    </p:spTree>
    <p:extLst>
      <p:ext uri="{BB962C8B-B14F-4D97-AF65-F5344CB8AC3E}">
        <p14:creationId xmlns:p14="http://schemas.microsoft.com/office/powerpoint/2010/main" val="2422456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D3E8"/>
        </a:solidFill>
        <a:effectLst/>
      </p:bgPr>
    </p:bg>
    <p:spTree>
      <p:nvGrpSpPr>
        <p:cNvPr id="1" name=""/>
        <p:cNvGrpSpPr/>
        <p:nvPr/>
      </p:nvGrpSpPr>
      <p:grpSpPr>
        <a:xfrm>
          <a:off x="0" y="0"/>
          <a:ext cx="0" cy="0"/>
          <a:chOff x="0" y="0"/>
          <a:chExt cx="0" cy="0"/>
        </a:xfrm>
      </p:grpSpPr>
      <p:sp>
        <p:nvSpPr>
          <p:cNvPr id="2" name="AutoShape 2"/>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5" name="TextBox 5"/>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sp>
        <p:nvSpPr>
          <p:cNvPr id="6" name="TextBox 6"/>
          <p:cNvSpPr txBox="1"/>
          <p:nvPr/>
        </p:nvSpPr>
        <p:spPr>
          <a:xfrm>
            <a:off x="1028700" y="1296178"/>
            <a:ext cx="10608877" cy="1220572"/>
          </a:xfrm>
          <a:prstGeom prst="rect">
            <a:avLst/>
          </a:prstGeom>
        </p:spPr>
        <p:txBody>
          <a:bodyPr lIns="0" tIns="0" rIns="0" bIns="0" rtlCol="0" anchor="t">
            <a:spAutoFit/>
          </a:bodyPr>
          <a:lstStyle/>
          <a:p>
            <a:pPr>
              <a:lnSpc>
                <a:spcPts val="9375"/>
              </a:lnSpc>
            </a:pPr>
            <a:r>
              <a:rPr lang="en-US" sz="8844" b="1" i="1">
                <a:solidFill>
                  <a:srgbClr val="003274"/>
                </a:solidFill>
                <a:latin typeface="Times New Roman" panose="02020603050405020304" pitchFamily="18" charset="0"/>
                <a:cs typeface="Times New Roman" panose="02020603050405020304" pitchFamily="18" charset="0"/>
              </a:rPr>
              <a:t>Cultural Alignment</a:t>
            </a:r>
          </a:p>
        </p:txBody>
      </p:sp>
      <p:sp>
        <p:nvSpPr>
          <p:cNvPr id="11" name="TextBox 11"/>
          <p:cNvSpPr txBox="1"/>
          <p:nvPr/>
        </p:nvSpPr>
        <p:spPr>
          <a:xfrm>
            <a:off x="1066800" y="2573900"/>
            <a:ext cx="10608877" cy="698500"/>
          </a:xfrm>
          <a:prstGeom prst="rect">
            <a:avLst/>
          </a:prstGeom>
        </p:spPr>
        <p:txBody>
          <a:bodyPr lIns="0" tIns="0" rIns="0" bIns="0" rtlCol="0" anchor="t">
            <a:spAutoFit/>
          </a:bodyPr>
          <a:lstStyle/>
          <a:p>
            <a:pPr>
              <a:lnSpc>
                <a:spcPts val="5300"/>
              </a:lnSpc>
            </a:pPr>
            <a:r>
              <a:rPr lang="en-US" sz="5000">
                <a:solidFill>
                  <a:srgbClr val="003274"/>
                </a:solidFill>
                <a:latin typeface="+mj-lt"/>
              </a:rPr>
              <a:t>Quant Impact Partners</a:t>
            </a:r>
          </a:p>
        </p:txBody>
      </p:sp>
      <p:sp>
        <p:nvSpPr>
          <p:cNvPr id="12" name="TextBox 12"/>
          <p:cNvSpPr txBox="1"/>
          <p:nvPr/>
        </p:nvSpPr>
        <p:spPr>
          <a:xfrm>
            <a:off x="1028700" y="4203062"/>
            <a:ext cx="8115300" cy="1375248"/>
          </a:xfrm>
          <a:prstGeom prst="rect">
            <a:avLst/>
          </a:prstGeom>
        </p:spPr>
        <p:txBody>
          <a:bodyPr wrap="square" lIns="0" tIns="0" rIns="0" bIns="0" rtlCol="0" anchor="t">
            <a:spAutoFit/>
          </a:bodyPr>
          <a:lstStyle/>
          <a:p>
            <a:pPr marL="457200" indent="-457200" algn="l">
              <a:lnSpc>
                <a:spcPts val="5600"/>
              </a:lnSpc>
              <a:buFont typeface="Arial" panose="020B0604020202020204" pitchFamily="34" charset="0"/>
              <a:buChar char="•"/>
            </a:pPr>
            <a:r>
              <a:rPr lang="en-US" sz="3500">
                <a:solidFill>
                  <a:srgbClr val="003274"/>
                </a:solidFill>
                <a:latin typeface="+mj-lt"/>
              </a:rPr>
              <a:t>Newer, smaller company</a:t>
            </a:r>
          </a:p>
          <a:p>
            <a:pPr marL="457200" indent="-457200" algn="l">
              <a:lnSpc>
                <a:spcPts val="5600"/>
              </a:lnSpc>
              <a:buFont typeface="Arial" panose="020B0604020202020204" pitchFamily="34" charset="0"/>
              <a:buChar char="•"/>
            </a:pPr>
            <a:r>
              <a:rPr lang="en-US" sz="3500">
                <a:solidFill>
                  <a:srgbClr val="003274"/>
                </a:solidFill>
                <a:latin typeface="+mj-lt"/>
              </a:rPr>
              <a:t>“Fossil Fuel Free” investment policy</a:t>
            </a:r>
          </a:p>
        </p:txBody>
      </p:sp>
      <p:sp>
        <p:nvSpPr>
          <p:cNvPr id="3" name="TextBox 12">
            <a:extLst>
              <a:ext uri="{FF2B5EF4-FFF2-40B4-BE49-F238E27FC236}">
                <a16:creationId xmlns:a16="http://schemas.microsoft.com/office/drawing/2014/main" id="{8381ECD5-6B65-F0FC-1125-E6F57D777386}"/>
              </a:ext>
            </a:extLst>
          </p:cNvPr>
          <p:cNvSpPr txBox="1"/>
          <p:nvPr/>
        </p:nvSpPr>
        <p:spPr>
          <a:xfrm>
            <a:off x="10096500" y="4203062"/>
            <a:ext cx="7162800" cy="3529684"/>
          </a:xfrm>
          <a:prstGeom prst="rect">
            <a:avLst/>
          </a:prstGeom>
        </p:spPr>
        <p:txBody>
          <a:bodyPr wrap="square" lIns="0" tIns="0" rIns="0" bIns="0" rtlCol="0" anchor="t">
            <a:spAutoFit/>
          </a:bodyPr>
          <a:lstStyle/>
          <a:p>
            <a:pPr marL="457200" indent="-457200" algn="l">
              <a:lnSpc>
                <a:spcPts val="5600"/>
              </a:lnSpc>
              <a:buFont typeface="Arial" panose="020B0604020202020204" pitchFamily="34" charset="0"/>
              <a:buChar char="•"/>
            </a:pPr>
            <a:r>
              <a:rPr lang="en-US" sz="3500">
                <a:solidFill>
                  <a:srgbClr val="003274"/>
                </a:solidFill>
                <a:latin typeface="+mj-lt"/>
              </a:rPr>
              <a:t>Extremely high employee turnover rates</a:t>
            </a:r>
          </a:p>
          <a:p>
            <a:pPr marL="457200" indent="-457200" algn="l">
              <a:lnSpc>
                <a:spcPts val="5600"/>
              </a:lnSpc>
              <a:buFont typeface="Arial" panose="020B0604020202020204" pitchFamily="34" charset="0"/>
              <a:buChar char="•"/>
            </a:pPr>
            <a:r>
              <a:rPr lang="en-US" sz="3500">
                <a:solidFill>
                  <a:srgbClr val="003274"/>
                </a:solidFill>
                <a:latin typeface="+mj-lt"/>
              </a:rPr>
              <a:t>Non ESG-focused funds fail to consider ESG data points</a:t>
            </a:r>
          </a:p>
          <a:p>
            <a:pPr marL="457200" indent="-457200" algn="l">
              <a:lnSpc>
                <a:spcPts val="5600"/>
              </a:lnSpc>
              <a:buFont typeface="Arial" panose="020B0604020202020204" pitchFamily="34" charset="0"/>
              <a:buChar char="•"/>
            </a:pPr>
            <a:endParaRPr lang="en-US" sz="3500">
              <a:solidFill>
                <a:srgbClr val="003274"/>
              </a:solidFill>
              <a:latin typeface="+mj-lt"/>
            </a:endParaRPr>
          </a:p>
        </p:txBody>
      </p:sp>
      <p:sp>
        <p:nvSpPr>
          <p:cNvPr id="4" name="TextBox 9">
            <a:extLst>
              <a:ext uri="{FF2B5EF4-FFF2-40B4-BE49-F238E27FC236}">
                <a16:creationId xmlns:a16="http://schemas.microsoft.com/office/drawing/2014/main" id="{C85C6F74-9325-4E0D-F7FA-501C4A7941C2}"/>
              </a:ext>
            </a:extLst>
          </p:cNvPr>
          <p:cNvSpPr txBox="1"/>
          <p:nvPr/>
        </p:nvSpPr>
        <p:spPr>
          <a:xfrm>
            <a:off x="1028700" y="3447412"/>
            <a:ext cx="3761888" cy="600075"/>
          </a:xfrm>
          <a:prstGeom prst="rect">
            <a:avLst/>
          </a:prstGeom>
        </p:spPr>
        <p:txBody>
          <a:bodyPr lIns="0" tIns="0" rIns="0" bIns="0" rtlCol="0" anchor="t">
            <a:spAutoFit/>
          </a:bodyPr>
          <a:lstStyle/>
          <a:p>
            <a:pPr>
              <a:lnSpc>
                <a:spcPts val="4799"/>
              </a:lnSpc>
            </a:pPr>
            <a:r>
              <a:rPr lang="en-US" sz="3999" u="sng">
                <a:solidFill>
                  <a:srgbClr val="003274"/>
                </a:solidFill>
                <a:latin typeface="Times New Roman" panose="02020603050405020304" pitchFamily="18" charset="0"/>
                <a:cs typeface="Times New Roman" panose="02020603050405020304" pitchFamily="18" charset="0"/>
              </a:rPr>
              <a:t>Strengths</a:t>
            </a:r>
          </a:p>
        </p:txBody>
      </p:sp>
      <p:sp>
        <p:nvSpPr>
          <p:cNvPr id="14" name="TextBox 9">
            <a:extLst>
              <a:ext uri="{FF2B5EF4-FFF2-40B4-BE49-F238E27FC236}">
                <a16:creationId xmlns:a16="http://schemas.microsoft.com/office/drawing/2014/main" id="{0510A510-792D-1229-4A6A-F1FB2DE83C5C}"/>
              </a:ext>
            </a:extLst>
          </p:cNvPr>
          <p:cNvSpPr txBox="1"/>
          <p:nvPr/>
        </p:nvSpPr>
        <p:spPr>
          <a:xfrm>
            <a:off x="10096500" y="3447412"/>
            <a:ext cx="3761888" cy="600075"/>
          </a:xfrm>
          <a:prstGeom prst="rect">
            <a:avLst/>
          </a:prstGeom>
        </p:spPr>
        <p:txBody>
          <a:bodyPr lIns="0" tIns="0" rIns="0" bIns="0" rtlCol="0" anchor="t">
            <a:spAutoFit/>
          </a:bodyPr>
          <a:lstStyle/>
          <a:p>
            <a:pPr>
              <a:lnSpc>
                <a:spcPts val="4799"/>
              </a:lnSpc>
            </a:pPr>
            <a:r>
              <a:rPr lang="en-US" sz="3999" u="sng">
                <a:solidFill>
                  <a:srgbClr val="003274"/>
                </a:solidFill>
                <a:latin typeface="Times New Roman" panose="02020603050405020304" pitchFamily="18" charset="0"/>
                <a:cs typeface="Times New Roman" panose="02020603050405020304" pitchFamily="18" charset="0"/>
              </a:rPr>
              <a:t>Weaknesses</a:t>
            </a:r>
          </a:p>
        </p:txBody>
      </p:sp>
    </p:spTree>
    <p:extLst>
      <p:ext uri="{BB962C8B-B14F-4D97-AF65-F5344CB8AC3E}">
        <p14:creationId xmlns:p14="http://schemas.microsoft.com/office/powerpoint/2010/main" val="883970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grpSp>
        <p:nvGrpSpPr>
          <p:cNvPr id="4" name="Group 4"/>
          <p:cNvGrpSpPr/>
          <p:nvPr/>
        </p:nvGrpSpPr>
        <p:grpSpPr>
          <a:xfrm rot="-1018602">
            <a:off x="8039333" y="8905548"/>
            <a:ext cx="13981343" cy="6487382"/>
            <a:chOff x="0" y="0"/>
            <a:chExt cx="6233160" cy="2892204"/>
          </a:xfrm>
        </p:grpSpPr>
        <p:sp>
          <p:nvSpPr>
            <p:cNvPr id="5" name="Freeform 5"/>
            <p:cNvSpPr/>
            <p:nvPr/>
          </p:nvSpPr>
          <p:spPr>
            <a:xfrm>
              <a:off x="0" y="-10160"/>
              <a:ext cx="6233160" cy="2913794"/>
            </a:xfrm>
            <a:custGeom>
              <a:avLst/>
              <a:gdLst/>
              <a:ahLst/>
              <a:cxnLst/>
              <a:rect l="l" t="t" r="r" b="b"/>
              <a:pathLst>
                <a:path w="6233160" h="2913794">
                  <a:moveTo>
                    <a:pt x="5897880" y="579120"/>
                  </a:moveTo>
                  <a:lnTo>
                    <a:pt x="3451860" y="40640"/>
                  </a:lnTo>
                  <a:cubicBezTo>
                    <a:pt x="3267710" y="0"/>
                    <a:pt x="2965450" y="0"/>
                    <a:pt x="2781300" y="40640"/>
                  </a:cubicBezTo>
                  <a:lnTo>
                    <a:pt x="335280" y="579120"/>
                  </a:lnTo>
                  <a:cubicBezTo>
                    <a:pt x="151130" y="619760"/>
                    <a:pt x="0" y="807720"/>
                    <a:pt x="0" y="996950"/>
                  </a:cubicBezTo>
                  <a:lnTo>
                    <a:pt x="0" y="1893984"/>
                  </a:lnTo>
                  <a:cubicBezTo>
                    <a:pt x="0" y="2087024"/>
                    <a:pt x="151130" y="2278794"/>
                    <a:pt x="335280" y="2320704"/>
                  </a:cubicBezTo>
                  <a:lnTo>
                    <a:pt x="2781300" y="2871884"/>
                  </a:lnTo>
                  <a:cubicBezTo>
                    <a:pt x="2965450" y="2913794"/>
                    <a:pt x="3267710" y="2913794"/>
                    <a:pt x="3451860" y="2871884"/>
                  </a:cubicBezTo>
                  <a:lnTo>
                    <a:pt x="5897880" y="2320704"/>
                  </a:lnTo>
                  <a:cubicBezTo>
                    <a:pt x="6082030" y="2278794"/>
                    <a:pt x="6233160" y="2087024"/>
                    <a:pt x="6233160" y="1893984"/>
                  </a:cubicBezTo>
                  <a:lnTo>
                    <a:pt x="6233160" y="996950"/>
                  </a:lnTo>
                  <a:cubicBezTo>
                    <a:pt x="6233160" y="807720"/>
                    <a:pt x="6082030" y="619760"/>
                    <a:pt x="5897880" y="579120"/>
                  </a:cubicBezTo>
                  <a:close/>
                </a:path>
              </a:pathLst>
            </a:custGeom>
            <a:solidFill>
              <a:srgbClr val="2C5E99"/>
            </a:solidFill>
          </p:spPr>
        </p:sp>
      </p:grpSp>
      <p:sp>
        <p:nvSpPr>
          <p:cNvPr id="6" name="TextBox 6"/>
          <p:cNvSpPr txBox="1"/>
          <p:nvPr/>
        </p:nvSpPr>
        <p:spPr>
          <a:xfrm>
            <a:off x="15030004" y="9305925"/>
            <a:ext cx="2712910" cy="333425"/>
          </a:xfrm>
          <a:prstGeom prst="rect">
            <a:avLst/>
          </a:prstGeom>
        </p:spPr>
        <p:txBody>
          <a:bodyPr lIns="0" tIns="0" rIns="0" bIns="0" rtlCol="0" anchor="t">
            <a:spAutoFit/>
          </a:bodyPr>
          <a:lstStyle/>
          <a:p>
            <a:pPr algn="r">
              <a:lnSpc>
                <a:spcPts val="2649"/>
              </a:lnSpc>
            </a:pPr>
            <a:r>
              <a:rPr lang="en-US" sz="2499">
                <a:solidFill>
                  <a:srgbClr val="C9D3E8"/>
                </a:solidFill>
                <a:latin typeface="+mj-lt"/>
                <a:cs typeface="Times New Roman" panose="02020603050405020304" pitchFamily="18" charset="0"/>
              </a:rPr>
              <a:t>TEAM 4</a:t>
            </a:r>
          </a:p>
        </p:txBody>
      </p:sp>
      <p:sp>
        <p:nvSpPr>
          <p:cNvPr id="7" name="TextBox 7"/>
          <p:cNvSpPr txBox="1"/>
          <p:nvPr/>
        </p:nvSpPr>
        <p:spPr>
          <a:xfrm>
            <a:off x="1028700" y="1266825"/>
            <a:ext cx="16230600" cy="1808187"/>
          </a:xfrm>
          <a:prstGeom prst="rect">
            <a:avLst/>
          </a:prstGeom>
        </p:spPr>
        <p:txBody>
          <a:bodyPr lIns="0" tIns="0" rIns="0" bIns="0" rtlCol="0" anchor="t">
            <a:spAutoFit/>
          </a:bodyPr>
          <a:lstStyle/>
          <a:p>
            <a:pPr marL="0" lvl="0" indent="0" algn="l">
              <a:lnSpc>
                <a:spcPts val="14140"/>
              </a:lnSpc>
            </a:pPr>
            <a:r>
              <a:rPr lang="en-US" sz="14000" b="1" spc="-280">
                <a:solidFill>
                  <a:srgbClr val="003274"/>
                </a:solidFill>
                <a:latin typeface="Times New Roman" panose="02020603050405020304" pitchFamily="18" charset="0"/>
                <a:ea typeface="Tahoma" panose="020B0604030504040204" pitchFamily="34" charset="0"/>
                <a:cs typeface="Times New Roman" panose="02020603050405020304" pitchFamily="18" charset="0"/>
              </a:rPr>
              <a:t>Thank you!</a:t>
            </a:r>
          </a:p>
        </p:txBody>
      </p:sp>
      <p:sp>
        <p:nvSpPr>
          <p:cNvPr id="8" name="TextBox 8"/>
          <p:cNvSpPr txBox="1"/>
          <p:nvPr/>
        </p:nvSpPr>
        <p:spPr>
          <a:xfrm>
            <a:off x="538632" y="9113520"/>
            <a:ext cx="8605368" cy="751103"/>
          </a:xfrm>
          <a:prstGeom prst="rect">
            <a:avLst/>
          </a:prstGeom>
        </p:spPr>
        <p:txBody>
          <a:bodyPr lIns="0" tIns="0" rIns="0" bIns="0" rtlCol="0" anchor="t">
            <a:spAutoFit/>
          </a:bodyPr>
          <a:lstStyle/>
          <a:p>
            <a:pPr>
              <a:lnSpc>
                <a:spcPts val="2990"/>
              </a:lnSpc>
            </a:pPr>
            <a:r>
              <a:rPr lang="en-US" sz="2300">
                <a:solidFill>
                  <a:srgbClr val="2C5E99"/>
                </a:solidFill>
                <a:latin typeface="+mj-lt"/>
              </a:rPr>
              <a:t>MEGHAN BENSON, BLAKE ELLINGSON, </a:t>
            </a:r>
          </a:p>
          <a:p>
            <a:pPr marL="0" lvl="0" indent="0" algn="l">
              <a:lnSpc>
                <a:spcPts val="2990"/>
              </a:lnSpc>
            </a:pPr>
            <a:r>
              <a:rPr lang="en-US" sz="2300">
                <a:solidFill>
                  <a:srgbClr val="2C5E99"/>
                </a:solidFill>
                <a:latin typeface="+mj-lt"/>
              </a:rPr>
              <a:t>JONATHAN HOLAN, ISAAC HOUSE, MATTHEW NICKEL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sp>
        <p:nvSpPr>
          <p:cNvPr id="7" name="TextBox 7"/>
          <p:cNvSpPr txBox="1"/>
          <p:nvPr/>
        </p:nvSpPr>
        <p:spPr>
          <a:xfrm>
            <a:off x="1028700" y="4077967"/>
            <a:ext cx="7897014" cy="622935"/>
          </a:xfrm>
          <a:prstGeom prst="rect">
            <a:avLst/>
          </a:prstGeom>
        </p:spPr>
        <p:txBody>
          <a:bodyPr lIns="0" tIns="0" rIns="0" bIns="0" rtlCol="0" anchor="t">
            <a:spAutoFit/>
          </a:bodyPr>
          <a:lstStyle/>
          <a:p>
            <a:pPr algn="l">
              <a:lnSpc>
                <a:spcPts val="5280"/>
              </a:lnSpc>
            </a:pPr>
            <a:r>
              <a:rPr lang="en-US" sz="3300" b="1" u="sng">
                <a:solidFill>
                  <a:srgbClr val="003274"/>
                </a:solidFill>
                <a:latin typeface="+mj-lt"/>
              </a:rPr>
              <a:t>Quant Impact Partners</a:t>
            </a:r>
          </a:p>
        </p:txBody>
      </p:sp>
      <p:sp>
        <p:nvSpPr>
          <p:cNvPr id="8" name="TextBox 8"/>
          <p:cNvSpPr txBox="1"/>
          <p:nvPr/>
        </p:nvSpPr>
        <p:spPr>
          <a:xfrm>
            <a:off x="9144000" y="4077967"/>
            <a:ext cx="7897014" cy="622935"/>
          </a:xfrm>
          <a:prstGeom prst="rect">
            <a:avLst/>
          </a:prstGeom>
        </p:spPr>
        <p:txBody>
          <a:bodyPr lIns="0" tIns="0" rIns="0" bIns="0" rtlCol="0" anchor="t">
            <a:spAutoFit/>
          </a:bodyPr>
          <a:lstStyle/>
          <a:p>
            <a:pPr algn="l">
              <a:lnSpc>
                <a:spcPts val="5280"/>
              </a:lnSpc>
            </a:pPr>
            <a:r>
              <a:rPr lang="en-US" sz="3300" b="1" u="sng">
                <a:solidFill>
                  <a:srgbClr val="003274"/>
                </a:solidFill>
                <a:latin typeface="+mj-lt"/>
              </a:rPr>
              <a:t>Footprint Asset Management</a:t>
            </a:r>
          </a:p>
        </p:txBody>
      </p:sp>
      <p:sp>
        <p:nvSpPr>
          <p:cNvPr id="9" name="TextBox 9"/>
          <p:cNvSpPr txBox="1"/>
          <p:nvPr/>
        </p:nvSpPr>
        <p:spPr>
          <a:xfrm>
            <a:off x="1028700" y="1152525"/>
            <a:ext cx="10608877" cy="1224062"/>
          </a:xfrm>
          <a:prstGeom prst="rect">
            <a:avLst/>
          </a:prstGeom>
        </p:spPr>
        <p:txBody>
          <a:bodyPr lIns="0" tIns="0" rIns="0" bIns="0" rtlCol="0" anchor="t">
            <a:spAutoFit/>
          </a:bodyPr>
          <a:lstStyle/>
          <a:p>
            <a:pPr>
              <a:lnSpc>
                <a:spcPts val="9375"/>
              </a:lnSpc>
            </a:pPr>
            <a:r>
              <a:rPr lang="en-US" sz="8844" b="1" i="1">
                <a:solidFill>
                  <a:srgbClr val="003274"/>
                </a:solidFill>
                <a:latin typeface="Times New Roman" panose="02020603050405020304" pitchFamily="18" charset="0"/>
                <a:cs typeface="Times New Roman" panose="02020603050405020304" pitchFamily="18" charset="0"/>
              </a:rPr>
              <a:t>Challenge Overview</a:t>
            </a:r>
          </a:p>
        </p:txBody>
      </p:sp>
      <p:sp>
        <p:nvSpPr>
          <p:cNvPr id="10" name="TextBox 10"/>
          <p:cNvSpPr txBox="1"/>
          <p:nvPr/>
        </p:nvSpPr>
        <p:spPr>
          <a:xfrm>
            <a:off x="1028700" y="2668267"/>
            <a:ext cx="14921188" cy="621452"/>
          </a:xfrm>
          <a:prstGeom prst="rect">
            <a:avLst/>
          </a:prstGeom>
        </p:spPr>
        <p:txBody>
          <a:bodyPr lIns="0" tIns="0" rIns="0" bIns="0" rtlCol="0" anchor="t">
            <a:spAutoFit/>
          </a:bodyPr>
          <a:lstStyle/>
          <a:p>
            <a:pPr algn="l">
              <a:lnSpc>
                <a:spcPts val="5280"/>
              </a:lnSpc>
            </a:pPr>
            <a:r>
              <a:rPr lang="en-US" sz="3300" u="sng">
                <a:solidFill>
                  <a:srgbClr val="2C5E99"/>
                </a:solidFill>
                <a:latin typeface="+mj-lt"/>
              </a:rPr>
              <a:t>Objective</a:t>
            </a:r>
            <a:r>
              <a:rPr lang="en-US" sz="3300">
                <a:solidFill>
                  <a:srgbClr val="2C5E99"/>
                </a:solidFill>
                <a:latin typeface="+mj-lt"/>
              </a:rPr>
              <a:t>: To evaluate two acquisition targets to determine if either should be pursued.</a:t>
            </a:r>
          </a:p>
        </p:txBody>
      </p:sp>
      <p:sp>
        <p:nvSpPr>
          <p:cNvPr id="11" name="TextBox 11"/>
          <p:cNvSpPr txBox="1"/>
          <p:nvPr/>
        </p:nvSpPr>
        <p:spPr>
          <a:xfrm>
            <a:off x="1028700" y="4965484"/>
            <a:ext cx="7897014" cy="4019818"/>
          </a:xfrm>
          <a:prstGeom prst="rect">
            <a:avLst/>
          </a:prstGeom>
        </p:spPr>
        <p:txBody>
          <a:bodyPr lIns="0" tIns="0" rIns="0" bIns="0" rtlCol="0" anchor="t">
            <a:spAutoFit/>
          </a:bodyPr>
          <a:lstStyle/>
          <a:p>
            <a:pPr marL="712470" lvl="1" indent="-356235">
              <a:lnSpc>
                <a:spcPts val="5280"/>
              </a:lnSpc>
              <a:buFont typeface="Arial"/>
              <a:buChar char="•"/>
            </a:pPr>
            <a:r>
              <a:rPr lang="en-US" sz="3300">
                <a:solidFill>
                  <a:srgbClr val="003274"/>
                </a:solidFill>
                <a:latin typeface="+mj-lt"/>
              </a:rPr>
              <a:t>Utilizes a fully quantitative investment strategy</a:t>
            </a:r>
          </a:p>
          <a:p>
            <a:pPr marL="712470" lvl="1" indent="-356235">
              <a:lnSpc>
                <a:spcPts val="5280"/>
              </a:lnSpc>
              <a:buFont typeface="Arial"/>
              <a:buChar char="•"/>
            </a:pPr>
            <a:r>
              <a:rPr lang="en-US" sz="3300">
                <a:solidFill>
                  <a:srgbClr val="003274"/>
                </a:solidFill>
                <a:latin typeface="+mj-lt"/>
              </a:rPr>
              <a:t>Beginning to expand ESG-focused offerings</a:t>
            </a:r>
          </a:p>
          <a:p>
            <a:pPr marL="712470" lvl="1" indent="-356235">
              <a:lnSpc>
                <a:spcPts val="5280"/>
              </a:lnSpc>
              <a:buFont typeface="Arial"/>
              <a:buChar char="•"/>
            </a:pPr>
            <a:r>
              <a:rPr lang="en-US" sz="3300">
                <a:solidFill>
                  <a:srgbClr val="003274"/>
                </a:solidFill>
                <a:latin typeface="+mj-lt"/>
              </a:rPr>
              <a:t>Established in 2014</a:t>
            </a:r>
          </a:p>
          <a:p>
            <a:pPr marL="712470" lvl="1" indent="-356235" algn="l">
              <a:lnSpc>
                <a:spcPts val="5280"/>
              </a:lnSpc>
              <a:buFont typeface="Arial"/>
              <a:buChar char="•"/>
            </a:pPr>
            <a:r>
              <a:rPr lang="en-US" sz="3300">
                <a:solidFill>
                  <a:srgbClr val="003274"/>
                </a:solidFill>
                <a:latin typeface="+mj-lt"/>
              </a:rPr>
              <a:t>28 current employees</a:t>
            </a:r>
          </a:p>
        </p:txBody>
      </p:sp>
      <p:sp>
        <p:nvSpPr>
          <p:cNvPr id="12" name="TextBox 12"/>
          <p:cNvSpPr txBox="1"/>
          <p:nvPr/>
        </p:nvSpPr>
        <p:spPr>
          <a:xfrm>
            <a:off x="9144000" y="4965484"/>
            <a:ext cx="7897014" cy="3340145"/>
          </a:xfrm>
          <a:prstGeom prst="rect">
            <a:avLst/>
          </a:prstGeom>
        </p:spPr>
        <p:txBody>
          <a:bodyPr lIns="0" tIns="0" rIns="0" bIns="0" rtlCol="0" anchor="t">
            <a:spAutoFit/>
          </a:bodyPr>
          <a:lstStyle/>
          <a:p>
            <a:pPr marL="712470" lvl="1" indent="-356235">
              <a:lnSpc>
                <a:spcPts val="5280"/>
              </a:lnSpc>
              <a:buFont typeface="Arial"/>
              <a:buChar char="•"/>
            </a:pPr>
            <a:r>
              <a:rPr lang="en-US" sz="3300">
                <a:solidFill>
                  <a:srgbClr val="003274"/>
                </a:solidFill>
                <a:latin typeface="+mj-lt"/>
              </a:rPr>
              <a:t>Specializes in actively managed mutual funds </a:t>
            </a:r>
          </a:p>
          <a:p>
            <a:pPr marL="712470" lvl="1" indent="-356235">
              <a:lnSpc>
                <a:spcPts val="5280"/>
              </a:lnSpc>
              <a:buFont typeface="Arial"/>
              <a:buChar char="•"/>
            </a:pPr>
            <a:r>
              <a:rPr lang="en-US" sz="3300">
                <a:solidFill>
                  <a:srgbClr val="003274"/>
                </a:solidFill>
                <a:latin typeface="+mj-lt"/>
              </a:rPr>
              <a:t>Prioritizes an ESG-focused approach</a:t>
            </a:r>
          </a:p>
          <a:p>
            <a:pPr marL="712470" lvl="1" indent="-356235">
              <a:lnSpc>
                <a:spcPts val="5280"/>
              </a:lnSpc>
              <a:buFont typeface="Arial"/>
              <a:buChar char="•"/>
            </a:pPr>
            <a:r>
              <a:rPr lang="en-US" sz="3300">
                <a:solidFill>
                  <a:srgbClr val="003274"/>
                </a:solidFill>
                <a:latin typeface="+mj-lt"/>
              </a:rPr>
              <a:t>Established in 1992</a:t>
            </a:r>
          </a:p>
          <a:p>
            <a:pPr marL="712470" lvl="1" indent="-356235" algn="l">
              <a:lnSpc>
                <a:spcPts val="5280"/>
              </a:lnSpc>
              <a:buFont typeface="Arial"/>
              <a:buChar char="•"/>
            </a:pPr>
            <a:r>
              <a:rPr lang="en-US" sz="3300">
                <a:solidFill>
                  <a:srgbClr val="003274"/>
                </a:solidFill>
                <a:latin typeface="+mj-lt"/>
              </a:rPr>
              <a:t>72 current employees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grpSp>
        <p:nvGrpSpPr>
          <p:cNvPr id="7" name="Group 7"/>
          <p:cNvGrpSpPr/>
          <p:nvPr/>
        </p:nvGrpSpPr>
        <p:grpSpPr>
          <a:xfrm>
            <a:off x="1028700" y="1250934"/>
            <a:ext cx="16040100" cy="2175191"/>
            <a:chOff x="0" y="104775"/>
            <a:chExt cx="17343120" cy="2900256"/>
          </a:xfrm>
        </p:grpSpPr>
        <p:sp>
          <p:nvSpPr>
            <p:cNvPr id="8" name="TextBox 8"/>
            <p:cNvSpPr txBox="1"/>
            <p:nvPr/>
          </p:nvSpPr>
          <p:spPr>
            <a:xfrm>
              <a:off x="63500" y="2176428"/>
              <a:ext cx="16169516" cy="828603"/>
            </a:xfrm>
            <a:prstGeom prst="rect">
              <a:avLst/>
            </a:prstGeom>
          </p:spPr>
          <p:txBody>
            <a:bodyPr lIns="0" tIns="0" rIns="0" bIns="0" rtlCol="0" anchor="t">
              <a:spAutoFit/>
            </a:bodyPr>
            <a:lstStyle/>
            <a:p>
              <a:pPr algn="l">
                <a:lnSpc>
                  <a:spcPts val="5280"/>
                </a:lnSpc>
              </a:pPr>
              <a:endParaRPr lang="en-US" sz="3300">
                <a:solidFill>
                  <a:srgbClr val="003274"/>
                </a:solidFill>
                <a:latin typeface="+mj-lt"/>
              </a:endParaRPr>
            </a:p>
          </p:txBody>
        </p:sp>
        <p:sp>
          <p:nvSpPr>
            <p:cNvPr id="9" name="TextBox 9"/>
            <p:cNvSpPr txBox="1"/>
            <p:nvPr/>
          </p:nvSpPr>
          <p:spPr>
            <a:xfrm>
              <a:off x="0" y="104775"/>
              <a:ext cx="17343120" cy="1453389"/>
            </a:xfrm>
            <a:prstGeom prst="rect">
              <a:avLst/>
            </a:prstGeom>
          </p:spPr>
          <p:txBody>
            <a:bodyPr wrap="square" lIns="0" tIns="0" rIns="0" bIns="0" rtlCol="0" anchor="t">
              <a:spAutoFit/>
            </a:bodyPr>
            <a:lstStyle/>
            <a:p>
              <a:pPr>
                <a:lnSpc>
                  <a:spcPts val="8480"/>
                </a:lnSpc>
              </a:pPr>
              <a:r>
                <a:rPr lang="en-US" sz="8000" b="1" i="1">
                  <a:solidFill>
                    <a:srgbClr val="003274"/>
                  </a:solidFill>
                  <a:latin typeface="Times New Roman" panose="02020603050405020304" pitchFamily="18" charset="0"/>
                  <a:cs typeface="Times New Roman" panose="02020603050405020304" pitchFamily="18" charset="0"/>
                </a:rPr>
                <a:t>Formal Recommendation</a:t>
              </a:r>
            </a:p>
          </p:txBody>
        </p:sp>
      </p:grpSp>
      <p:sp>
        <p:nvSpPr>
          <p:cNvPr id="4" name="TextBox 8">
            <a:extLst>
              <a:ext uri="{FF2B5EF4-FFF2-40B4-BE49-F238E27FC236}">
                <a16:creationId xmlns:a16="http://schemas.microsoft.com/office/drawing/2014/main" id="{83A220ED-2AA6-872D-06F1-A3A59943A67A}"/>
              </a:ext>
            </a:extLst>
          </p:cNvPr>
          <p:cNvSpPr txBox="1"/>
          <p:nvPr/>
        </p:nvSpPr>
        <p:spPr>
          <a:xfrm>
            <a:off x="1028700" y="2919889"/>
            <a:ext cx="15013400" cy="2235227"/>
          </a:xfrm>
          <a:prstGeom prst="rect">
            <a:avLst/>
          </a:prstGeom>
        </p:spPr>
        <p:txBody>
          <a:bodyPr wrap="square" lIns="0" tIns="0" rIns="0" bIns="0" rtlCol="0" anchor="t">
            <a:spAutoFit/>
          </a:bodyPr>
          <a:lstStyle/>
          <a:p>
            <a:pPr marL="615315" lvl="1" algn="ctr">
              <a:lnSpc>
                <a:spcPts val="9120"/>
              </a:lnSpc>
            </a:pPr>
            <a:r>
              <a:rPr lang="en-US" sz="5700" dirty="0">
                <a:solidFill>
                  <a:srgbClr val="003274"/>
                </a:solidFill>
                <a:latin typeface="+mj-lt"/>
              </a:rPr>
              <a:t>Footprint Asset Management at a price of $345M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grpSp>
        <p:nvGrpSpPr>
          <p:cNvPr id="7" name="Group 7"/>
          <p:cNvGrpSpPr/>
          <p:nvPr/>
        </p:nvGrpSpPr>
        <p:grpSpPr>
          <a:xfrm>
            <a:off x="1028700" y="1250934"/>
            <a:ext cx="16489272" cy="2175192"/>
            <a:chOff x="0" y="104775"/>
            <a:chExt cx="21985697" cy="2900256"/>
          </a:xfrm>
        </p:grpSpPr>
        <p:sp>
          <p:nvSpPr>
            <p:cNvPr id="8" name="TextBox 8"/>
            <p:cNvSpPr txBox="1"/>
            <p:nvPr/>
          </p:nvSpPr>
          <p:spPr>
            <a:xfrm>
              <a:off x="71740" y="2176428"/>
              <a:ext cx="18267713" cy="828603"/>
            </a:xfrm>
            <a:prstGeom prst="rect">
              <a:avLst/>
            </a:prstGeom>
          </p:spPr>
          <p:txBody>
            <a:bodyPr lIns="0" tIns="0" rIns="0" bIns="0" rtlCol="0" anchor="t">
              <a:spAutoFit/>
            </a:bodyPr>
            <a:lstStyle/>
            <a:p>
              <a:pPr algn="l">
                <a:lnSpc>
                  <a:spcPts val="5280"/>
                </a:lnSpc>
              </a:pPr>
              <a:r>
                <a:rPr lang="en-US" sz="3300" err="1">
                  <a:solidFill>
                    <a:srgbClr val="003274"/>
                  </a:solidFill>
                  <a:latin typeface="+mj-lt"/>
                </a:rPr>
                <a:t>cnsjans</a:t>
              </a:r>
              <a:endParaRPr lang="en-US" sz="3300">
                <a:solidFill>
                  <a:srgbClr val="003274"/>
                </a:solidFill>
                <a:latin typeface="+mj-lt"/>
              </a:endParaRPr>
            </a:p>
          </p:txBody>
        </p:sp>
        <p:sp>
          <p:nvSpPr>
            <p:cNvPr id="9" name="TextBox 9"/>
            <p:cNvSpPr txBox="1"/>
            <p:nvPr/>
          </p:nvSpPr>
          <p:spPr>
            <a:xfrm>
              <a:off x="0" y="104775"/>
              <a:ext cx="21985697" cy="1453390"/>
            </a:xfrm>
            <a:prstGeom prst="rect">
              <a:avLst/>
            </a:prstGeom>
          </p:spPr>
          <p:txBody>
            <a:bodyPr wrap="square" lIns="0" tIns="0" rIns="0" bIns="0" rtlCol="0" anchor="t">
              <a:spAutoFit/>
            </a:bodyPr>
            <a:lstStyle/>
            <a:p>
              <a:pPr>
                <a:lnSpc>
                  <a:spcPts val="8480"/>
                </a:lnSpc>
              </a:pPr>
              <a:r>
                <a:rPr lang="en-US" sz="8000" i="1">
                  <a:solidFill>
                    <a:srgbClr val="003274"/>
                  </a:solidFill>
                  <a:latin typeface="+mj-lt"/>
                </a:rPr>
                <a:t>Financial Considerations – Footprint</a:t>
              </a:r>
            </a:p>
          </p:txBody>
        </p:sp>
      </p:grpSp>
      <p:pic>
        <p:nvPicPr>
          <p:cNvPr id="10" name="Picture 10" descr="Table&#10;&#10;Description automatically generated">
            <a:extLst>
              <a:ext uri="{FF2B5EF4-FFF2-40B4-BE49-F238E27FC236}">
                <a16:creationId xmlns:a16="http://schemas.microsoft.com/office/drawing/2014/main" id="{0A37967F-1204-EDC4-5B04-B401A2450FAE}"/>
              </a:ext>
            </a:extLst>
          </p:cNvPr>
          <p:cNvPicPr>
            <a:picLocks noChangeAspect="1"/>
          </p:cNvPicPr>
          <p:nvPr/>
        </p:nvPicPr>
        <p:blipFill>
          <a:blip r:embed="rId3"/>
          <a:stretch>
            <a:fillRect/>
          </a:stretch>
        </p:blipFill>
        <p:spPr>
          <a:xfrm>
            <a:off x="758676" y="2709323"/>
            <a:ext cx="16761681" cy="6853622"/>
          </a:xfrm>
          <a:prstGeom prst="rect">
            <a:avLst/>
          </a:prstGeom>
        </p:spPr>
      </p:pic>
      <p:sp>
        <p:nvSpPr>
          <p:cNvPr id="11" name="Oval 10">
            <a:extLst>
              <a:ext uri="{FF2B5EF4-FFF2-40B4-BE49-F238E27FC236}">
                <a16:creationId xmlns:a16="http://schemas.microsoft.com/office/drawing/2014/main" id="{100EB93E-C9B6-F4A8-28ED-CFF4629A9D98}"/>
              </a:ext>
            </a:extLst>
          </p:cNvPr>
          <p:cNvSpPr/>
          <p:nvPr/>
        </p:nvSpPr>
        <p:spPr>
          <a:xfrm>
            <a:off x="12693894" y="3443654"/>
            <a:ext cx="2725614" cy="4103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00FF"/>
              </a:highlight>
              <a:cs typeface="Calibri"/>
            </a:endParaRPr>
          </a:p>
        </p:txBody>
      </p:sp>
      <p:sp>
        <p:nvSpPr>
          <p:cNvPr id="12" name="TextBox 11">
            <a:extLst>
              <a:ext uri="{FF2B5EF4-FFF2-40B4-BE49-F238E27FC236}">
                <a16:creationId xmlns:a16="http://schemas.microsoft.com/office/drawing/2014/main" id="{E8DBC232-973B-3754-EF3A-81AF688E6330}"/>
              </a:ext>
            </a:extLst>
          </p:cNvPr>
          <p:cNvSpPr txBox="1"/>
          <p:nvPr/>
        </p:nvSpPr>
        <p:spPr>
          <a:xfrm>
            <a:off x="15591692" y="1886681"/>
            <a:ext cx="2619373" cy="923330"/>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cs typeface="Calibri"/>
              </a:rPr>
              <a:t>Fair Value?</a:t>
            </a:r>
            <a:endParaRPr lang="en-US"/>
          </a:p>
          <a:p>
            <a:pPr marL="285750" indent="-285750">
              <a:buFont typeface="Arial" panose="020B0604020202020204" pitchFamily="34" charset="0"/>
              <a:buChar char="•"/>
            </a:pPr>
            <a:r>
              <a:rPr lang="en-US">
                <a:cs typeface="Calibri"/>
              </a:rPr>
              <a:t>Book/Carrying Value?</a:t>
            </a:r>
          </a:p>
          <a:p>
            <a:pPr marL="285750" indent="-285750">
              <a:buFont typeface="Arial" panose="020B0604020202020204" pitchFamily="34" charset="0"/>
              <a:buChar char="•"/>
            </a:pPr>
            <a:r>
              <a:rPr lang="en-US">
                <a:cs typeface="Calibri"/>
              </a:rPr>
              <a:t>37% Change (same)</a:t>
            </a:r>
          </a:p>
        </p:txBody>
      </p:sp>
      <p:cxnSp>
        <p:nvCxnSpPr>
          <p:cNvPr id="14" name="Straight Arrow Connector 13">
            <a:extLst>
              <a:ext uri="{FF2B5EF4-FFF2-40B4-BE49-F238E27FC236}">
                <a16:creationId xmlns:a16="http://schemas.microsoft.com/office/drawing/2014/main" id="{D2E84E71-FF14-DE73-A7ED-B13248ADA78E}"/>
              </a:ext>
            </a:extLst>
          </p:cNvPr>
          <p:cNvCxnSpPr/>
          <p:nvPr/>
        </p:nvCxnSpPr>
        <p:spPr>
          <a:xfrm flipH="1">
            <a:off x="14502909" y="2700703"/>
            <a:ext cx="1019909" cy="679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grpSp>
        <p:nvGrpSpPr>
          <p:cNvPr id="7" name="Group 7"/>
          <p:cNvGrpSpPr/>
          <p:nvPr/>
        </p:nvGrpSpPr>
        <p:grpSpPr>
          <a:xfrm>
            <a:off x="1028700" y="1250934"/>
            <a:ext cx="16489272" cy="2175192"/>
            <a:chOff x="0" y="104775"/>
            <a:chExt cx="21985697" cy="2900256"/>
          </a:xfrm>
        </p:grpSpPr>
        <p:sp>
          <p:nvSpPr>
            <p:cNvPr id="8" name="TextBox 8"/>
            <p:cNvSpPr txBox="1"/>
            <p:nvPr/>
          </p:nvSpPr>
          <p:spPr>
            <a:xfrm>
              <a:off x="71740" y="2176428"/>
              <a:ext cx="18267713" cy="828603"/>
            </a:xfrm>
            <a:prstGeom prst="rect">
              <a:avLst/>
            </a:prstGeom>
          </p:spPr>
          <p:txBody>
            <a:bodyPr lIns="0" tIns="0" rIns="0" bIns="0" rtlCol="0" anchor="t">
              <a:spAutoFit/>
            </a:bodyPr>
            <a:lstStyle/>
            <a:p>
              <a:pPr algn="l">
                <a:lnSpc>
                  <a:spcPts val="5280"/>
                </a:lnSpc>
              </a:pPr>
              <a:endParaRPr lang="en-US" sz="3300">
                <a:solidFill>
                  <a:srgbClr val="003274"/>
                </a:solidFill>
                <a:latin typeface="+mj-lt"/>
              </a:endParaRPr>
            </a:p>
          </p:txBody>
        </p:sp>
        <p:sp>
          <p:nvSpPr>
            <p:cNvPr id="9" name="TextBox 9"/>
            <p:cNvSpPr txBox="1"/>
            <p:nvPr/>
          </p:nvSpPr>
          <p:spPr>
            <a:xfrm>
              <a:off x="0" y="104775"/>
              <a:ext cx="21985697" cy="1453390"/>
            </a:xfrm>
            <a:prstGeom prst="rect">
              <a:avLst/>
            </a:prstGeom>
          </p:spPr>
          <p:txBody>
            <a:bodyPr wrap="square" lIns="0" tIns="0" rIns="0" bIns="0" rtlCol="0" anchor="t">
              <a:spAutoFit/>
            </a:bodyPr>
            <a:lstStyle/>
            <a:p>
              <a:pPr>
                <a:lnSpc>
                  <a:spcPts val="8480"/>
                </a:lnSpc>
              </a:pPr>
              <a:r>
                <a:rPr lang="en-US" sz="8000" i="1">
                  <a:solidFill>
                    <a:srgbClr val="003274"/>
                  </a:solidFill>
                  <a:latin typeface="+mj-lt"/>
                </a:rPr>
                <a:t>Financial Considerations – Cont</a:t>
              </a:r>
              <a:r>
                <a:rPr lang="en-US" sz="8000">
                  <a:solidFill>
                    <a:srgbClr val="003274"/>
                  </a:solidFill>
                  <a:latin typeface="+mj-lt"/>
                </a:rPr>
                <a:t>.</a:t>
              </a:r>
            </a:p>
          </p:txBody>
        </p:sp>
      </p:grpSp>
      <p:pic>
        <p:nvPicPr>
          <p:cNvPr id="11" name="Picture 2" descr="Table&#10;&#10;Description automatically generated">
            <a:extLst>
              <a:ext uri="{FF2B5EF4-FFF2-40B4-BE49-F238E27FC236}">
                <a16:creationId xmlns:a16="http://schemas.microsoft.com/office/drawing/2014/main" id="{F8E9E3B1-9B65-23A4-A8C5-A2C3C525D1EA}"/>
              </a:ext>
            </a:extLst>
          </p:cNvPr>
          <p:cNvPicPr>
            <a:picLocks noChangeAspect="1"/>
          </p:cNvPicPr>
          <p:nvPr/>
        </p:nvPicPr>
        <p:blipFill>
          <a:blip r:embed="rId3"/>
          <a:stretch>
            <a:fillRect/>
          </a:stretch>
        </p:blipFill>
        <p:spPr>
          <a:xfrm>
            <a:off x="804497" y="2369551"/>
            <a:ext cx="16679005" cy="6752791"/>
          </a:xfrm>
          <a:prstGeom prst="rect">
            <a:avLst/>
          </a:prstGeom>
        </p:spPr>
      </p:pic>
    </p:spTree>
    <p:extLst>
      <p:ext uri="{BB962C8B-B14F-4D97-AF65-F5344CB8AC3E}">
        <p14:creationId xmlns:p14="http://schemas.microsoft.com/office/powerpoint/2010/main" val="2343878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grpSp>
        <p:nvGrpSpPr>
          <p:cNvPr id="7" name="Group 7"/>
          <p:cNvGrpSpPr/>
          <p:nvPr/>
        </p:nvGrpSpPr>
        <p:grpSpPr>
          <a:xfrm>
            <a:off x="1028700" y="1250934"/>
            <a:ext cx="16489272" cy="2175192"/>
            <a:chOff x="0" y="104775"/>
            <a:chExt cx="21985697" cy="2900256"/>
          </a:xfrm>
        </p:grpSpPr>
        <p:sp>
          <p:nvSpPr>
            <p:cNvPr id="8" name="TextBox 8"/>
            <p:cNvSpPr txBox="1"/>
            <p:nvPr/>
          </p:nvSpPr>
          <p:spPr>
            <a:xfrm>
              <a:off x="71740" y="2176428"/>
              <a:ext cx="18267713" cy="828603"/>
            </a:xfrm>
            <a:prstGeom prst="rect">
              <a:avLst/>
            </a:prstGeom>
          </p:spPr>
          <p:txBody>
            <a:bodyPr lIns="0" tIns="0" rIns="0" bIns="0" rtlCol="0" anchor="t">
              <a:spAutoFit/>
            </a:bodyPr>
            <a:lstStyle/>
            <a:p>
              <a:pPr algn="l">
                <a:lnSpc>
                  <a:spcPts val="5280"/>
                </a:lnSpc>
              </a:pPr>
              <a:endParaRPr lang="en-US" sz="3300">
                <a:solidFill>
                  <a:srgbClr val="003274"/>
                </a:solidFill>
                <a:latin typeface="+mj-lt"/>
              </a:endParaRPr>
            </a:p>
          </p:txBody>
        </p:sp>
        <p:sp>
          <p:nvSpPr>
            <p:cNvPr id="9" name="TextBox 9"/>
            <p:cNvSpPr txBox="1"/>
            <p:nvPr/>
          </p:nvSpPr>
          <p:spPr>
            <a:xfrm>
              <a:off x="0" y="104775"/>
              <a:ext cx="21985697" cy="1453390"/>
            </a:xfrm>
            <a:prstGeom prst="rect">
              <a:avLst/>
            </a:prstGeom>
          </p:spPr>
          <p:txBody>
            <a:bodyPr wrap="square" lIns="0" tIns="0" rIns="0" bIns="0" rtlCol="0" anchor="t">
              <a:spAutoFit/>
            </a:bodyPr>
            <a:lstStyle/>
            <a:p>
              <a:pPr>
                <a:lnSpc>
                  <a:spcPts val="8480"/>
                </a:lnSpc>
              </a:pPr>
              <a:r>
                <a:rPr lang="en-US" sz="8000" i="1">
                  <a:solidFill>
                    <a:srgbClr val="003274"/>
                  </a:solidFill>
                  <a:latin typeface="+mj-lt"/>
                </a:rPr>
                <a:t>Divestment by the Company</a:t>
              </a:r>
            </a:p>
          </p:txBody>
        </p:sp>
      </p:grpSp>
      <p:pic>
        <p:nvPicPr>
          <p:cNvPr id="4" name="Picture 2">
            <a:extLst>
              <a:ext uri="{FF2B5EF4-FFF2-40B4-BE49-F238E27FC236}">
                <a16:creationId xmlns:a16="http://schemas.microsoft.com/office/drawing/2014/main" id="{938EA402-0D0D-911D-F35D-C10D46AE181D}"/>
              </a:ext>
            </a:extLst>
          </p:cNvPr>
          <p:cNvPicPr>
            <a:picLocks noChangeAspect="1"/>
          </p:cNvPicPr>
          <p:nvPr/>
        </p:nvPicPr>
        <p:blipFill rotWithShape="1">
          <a:blip r:embed="rId3"/>
          <a:srcRect t="15543"/>
          <a:stretch/>
        </p:blipFill>
        <p:spPr>
          <a:xfrm>
            <a:off x="1349423" y="2425382"/>
            <a:ext cx="15589154" cy="6871018"/>
          </a:xfrm>
          <a:prstGeom prst="rect">
            <a:avLst/>
          </a:prstGeom>
          <a:ln w="12700">
            <a:solidFill>
              <a:schemeClr val="tx2"/>
            </a:solidFill>
          </a:ln>
        </p:spPr>
      </p:pic>
    </p:spTree>
    <p:extLst>
      <p:ext uri="{BB962C8B-B14F-4D97-AF65-F5344CB8AC3E}">
        <p14:creationId xmlns:p14="http://schemas.microsoft.com/office/powerpoint/2010/main" val="102826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grpSp>
        <p:nvGrpSpPr>
          <p:cNvPr id="7" name="Group 7"/>
          <p:cNvGrpSpPr/>
          <p:nvPr/>
        </p:nvGrpSpPr>
        <p:grpSpPr>
          <a:xfrm>
            <a:off x="1028700" y="1250934"/>
            <a:ext cx="16489272" cy="7131297"/>
            <a:chOff x="0" y="104775"/>
            <a:chExt cx="21985697" cy="6059959"/>
          </a:xfrm>
        </p:grpSpPr>
        <p:sp>
          <p:nvSpPr>
            <p:cNvPr id="8" name="TextBox 8"/>
            <p:cNvSpPr txBox="1"/>
            <p:nvPr/>
          </p:nvSpPr>
          <p:spPr>
            <a:xfrm>
              <a:off x="950991" y="5445501"/>
              <a:ext cx="7702843" cy="719233"/>
            </a:xfrm>
            <a:prstGeom prst="rect">
              <a:avLst/>
            </a:prstGeom>
            <a:solidFill>
              <a:schemeClr val="accent1">
                <a:lumMod val="60000"/>
                <a:lumOff val="40000"/>
              </a:schemeClr>
            </a:solidFill>
            <a:ln w="19050">
              <a:solidFill>
                <a:schemeClr val="tx2"/>
              </a:solidFill>
            </a:ln>
          </p:spPr>
          <p:txBody>
            <a:bodyPr wrap="square" lIns="0" tIns="0" rIns="0" bIns="0" rtlCol="0" anchor="t">
              <a:spAutoFit/>
            </a:bodyPr>
            <a:lstStyle/>
            <a:p>
              <a:r>
                <a:rPr lang="en-US" sz="3800" b="1">
                  <a:solidFill>
                    <a:schemeClr val="tx2">
                      <a:lumMod val="75000"/>
                    </a:schemeClr>
                  </a:solidFill>
                </a:rPr>
                <a:t>  </a:t>
              </a:r>
              <a:r>
                <a:rPr lang="en-US" sz="5500" b="1">
                  <a:solidFill>
                    <a:schemeClr val="tx2">
                      <a:lumMod val="75000"/>
                    </a:schemeClr>
                  </a:solidFill>
                </a:rPr>
                <a:t>Ask Price: $337M</a:t>
              </a:r>
              <a:endParaRPr lang="en-US" sz="5500">
                <a:solidFill>
                  <a:schemeClr val="tx2">
                    <a:lumMod val="75000"/>
                  </a:schemeClr>
                </a:solidFill>
              </a:endParaRPr>
            </a:p>
          </p:txBody>
        </p:sp>
        <p:sp>
          <p:nvSpPr>
            <p:cNvPr id="9" name="TextBox 9"/>
            <p:cNvSpPr txBox="1"/>
            <p:nvPr/>
          </p:nvSpPr>
          <p:spPr>
            <a:xfrm>
              <a:off x="0" y="104775"/>
              <a:ext cx="21985697" cy="926284"/>
            </a:xfrm>
            <a:prstGeom prst="rect">
              <a:avLst/>
            </a:prstGeom>
          </p:spPr>
          <p:txBody>
            <a:bodyPr wrap="square" lIns="0" tIns="0" rIns="0" bIns="0" rtlCol="0" anchor="t">
              <a:spAutoFit/>
            </a:bodyPr>
            <a:lstStyle/>
            <a:p>
              <a:pPr>
                <a:lnSpc>
                  <a:spcPts val="8480"/>
                </a:lnSpc>
              </a:pPr>
              <a:r>
                <a:rPr lang="en-US" sz="8000" i="1">
                  <a:solidFill>
                    <a:srgbClr val="003274"/>
                  </a:solidFill>
                  <a:latin typeface="+mj-lt"/>
                </a:rPr>
                <a:t>Discount Cash Flows</a:t>
              </a:r>
            </a:p>
          </p:txBody>
        </p:sp>
      </p:grpSp>
      <p:pic>
        <p:nvPicPr>
          <p:cNvPr id="5" name="Picture 5" descr="Graphical user interface, text&#10;&#10;Description automatically generated">
            <a:extLst>
              <a:ext uri="{FF2B5EF4-FFF2-40B4-BE49-F238E27FC236}">
                <a16:creationId xmlns:a16="http://schemas.microsoft.com/office/drawing/2014/main" id="{CB402407-D2B9-58D8-78FB-7CF772917F3F}"/>
              </a:ext>
            </a:extLst>
          </p:cNvPr>
          <p:cNvPicPr>
            <a:picLocks noChangeAspect="1"/>
          </p:cNvPicPr>
          <p:nvPr/>
        </p:nvPicPr>
        <p:blipFill>
          <a:blip r:embed="rId3"/>
          <a:stretch>
            <a:fillRect/>
          </a:stretch>
        </p:blipFill>
        <p:spPr>
          <a:xfrm>
            <a:off x="9278815" y="3317373"/>
            <a:ext cx="7373815" cy="1339083"/>
          </a:xfrm>
          <a:prstGeom prst="rect">
            <a:avLst/>
          </a:prstGeom>
          <a:ln w="19050">
            <a:solidFill>
              <a:schemeClr val="tx2"/>
            </a:solidFill>
          </a:ln>
        </p:spPr>
      </p:pic>
      <p:pic>
        <p:nvPicPr>
          <p:cNvPr id="13" name="Picture 12">
            <a:extLst>
              <a:ext uri="{FF2B5EF4-FFF2-40B4-BE49-F238E27FC236}">
                <a16:creationId xmlns:a16="http://schemas.microsoft.com/office/drawing/2014/main" id="{3127FDF6-47DC-5943-49D0-8198A27F88F0}"/>
              </a:ext>
            </a:extLst>
          </p:cNvPr>
          <p:cNvPicPr>
            <a:picLocks noChangeAspect="1"/>
          </p:cNvPicPr>
          <p:nvPr/>
        </p:nvPicPr>
        <p:blipFill>
          <a:blip r:embed="rId4"/>
          <a:stretch>
            <a:fillRect/>
          </a:stretch>
        </p:blipFill>
        <p:spPr>
          <a:xfrm>
            <a:off x="691661" y="2645342"/>
            <a:ext cx="7471204" cy="3532895"/>
          </a:xfrm>
          <a:prstGeom prst="rect">
            <a:avLst/>
          </a:prstGeom>
        </p:spPr>
      </p:pic>
      <p:sp>
        <p:nvSpPr>
          <p:cNvPr id="11" name="TextBox 8">
            <a:extLst>
              <a:ext uri="{FF2B5EF4-FFF2-40B4-BE49-F238E27FC236}">
                <a16:creationId xmlns:a16="http://schemas.microsoft.com/office/drawing/2014/main" id="{74A7D55D-8D2B-E029-1077-191B9240D2C6}"/>
              </a:ext>
            </a:extLst>
          </p:cNvPr>
          <p:cNvSpPr txBox="1"/>
          <p:nvPr/>
        </p:nvSpPr>
        <p:spPr>
          <a:xfrm>
            <a:off x="10552960" y="7876139"/>
            <a:ext cx="5777132" cy="584775"/>
          </a:xfrm>
          <a:prstGeom prst="rect">
            <a:avLst/>
          </a:prstGeom>
          <a:solidFill>
            <a:schemeClr val="accent1">
              <a:lumMod val="60000"/>
              <a:lumOff val="40000"/>
            </a:schemeClr>
          </a:solidFill>
          <a:ln w="19050">
            <a:solidFill>
              <a:schemeClr val="tx2"/>
            </a:solidFill>
          </a:ln>
        </p:spPr>
        <p:txBody>
          <a:bodyPr wrap="square" lIns="0" tIns="0" rIns="0" bIns="0" rtlCol="0" anchor="t">
            <a:spAutoFit/>
          </a:bodyPr>
          <a:lstStyle/>
          <a:p>
            <a:r>
              <a:rPr lang="en-US" sz="3800" b="1">
                <a:solidFill>
                  <a:schemeClr val="tx2">
                    <a:lumMod val="75000"/>
                  </a:schemeClr>
                </a:solidFill>
              </a:rPr>
              <a:t>Risk Free Rate = 4.5%</a:t>
            </a:r>
            <a:endParaRPr lang="en-US">
              <a:solidFill>
                <a:schemeClr val="tx2">
                  <a:lumMod val="75000"/>
                </a:schemeClr>
              </a:solidFill>
            </a:endParaRPr>
          </a:p>
        </p:txBody>
      </p:sp>
      <p:pic>
        <p:nvPicPr>
          <p:cNvPr id="4" name="Picture 11" descr="Text&#10;&#10;Description automatically generated">
            <a:extLst>
              <a:ext uri="{FF2B5EF4-FFF2-40B4-BE49-F238E27FC236}">
                <a16:creationId xmlns:a16="http://schemas.microsoft.com/office/drawing/2014/main" id="{ACB62F46-23CB-CD17-127E-D461A80F7F68}"/>
              </a:ext>
            </a:extLst>
          </p:cNvPr>
          <p:cNvPicPr>
            <a:picLocks noChangeAspect="1"/>
          </p:cNvPicPr>
          <p:nvPr/>
        </p:nvPicPr>
        <p:blipFill>
          <a:blip r:embed="rId5"/>
          <a:stretch>
            <a:fillRect/>
          </a:stretch>
        </p:blipFill>
        <p:spPr>
          <a:xfrm>
            <a:off x="8774482" y="5561164"/>
            <a:ext cx="8364254" cy="1247124"/>
          </a:xfrm>
          <a:prstGeom prst="rect">
            <a:avLst/>
          </a:prstGeom>
        </p:spPr>
      </p:pic>
    </p:spTree>
    <p:extLst>
      <p:ext uri="{BB962C8B-B14F-4D97-AF65-F5344CB8AC3E}">
        <p14:creationId xmlns:p14="http://schemas.microsoft.com/office/powerpoint/2010/main" val="25698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197" b="39378"/>
          <a:stretch>
            <a:fillRect/>
          </a:stretch>
        </p:blipFill>
        <p:spPr>
          <a:xfrm>
            <a:off x="0" y="0"/>
            <a:ext cx="18288000" cy="10287000"/>
          </a:xfrm>
          <a:prstGeom prst="rect">
            <a:avLst/>
          </a:prstGeom>
        </p:spPr>
      </p:pic>
      <p:sp>
        <p:nvSpPr>
          <p:cNvPr id="3" name="AutoShape 3"/>
          <p:cNvSpPr/>
          <p:nvPr/>
        </p:nvSpPr>
        <p:spPr>
          <a:xfrm>
            <a:off x="0" y="-28575"/>
            <a:ext cx="18288000" cy="0"/>
          </a:xfrm>
          <a:prstGeom prst="line">
            <a:avLst/>
          </a:prstGeom>
          <a:ln w="85725" cap="flat">
            <a:solidFill>
              <a:srgbClr val="003274"/>
            </a:solidFill>
            <a:prstDash val="solid"/>
            <a:headEnd type="none" w="sm" len="sm"/>
            <a:tailEnd type="none" w="sm" len="sm"/>
          </a:ln>
        </p:spPr>
      </p:sp>
      <p:sp>
        <p:nvSpPr>
          <p:cNvPr id="6" name="TextBox 6"/>
          <p:cNvSpPr txBox="1"/>
          <p:nvPr/>
        </p:nvSpPr>
        <p:spPr>
          <a:xfrm>
            <a:off x="15030004" y="9296400"/>
            <a:ext cx="2712910" cy="269689"/>
          </a:xfrm>
          <a:prstGeom prst="rect">
            <a:avLst/>
          </a:prstGeom>
        </p:spPr>
        <p:txBody>
          <a:bodyPr lIns="0" tIns="0" rIns="0" bIns="0" rtlCol="0" anchor="t">
            <a:spAutoFit/>
          </a:bodyPr>
          <a:lstStyle/>
          <a:p>
            <a:pPr algn="r">
              <a:lnSpc>
                <a:spcPts val="2120"/>
              </a:lnSpc>
            </a:pPr>
            <a:r>
              <a:rPr lang="en-US" sz="2000">
                <a:solidFill>
                  <a:srgbClr val="C9D3E8"/>
                </a:solidFill>
                <a:latin typeface="+mj-lt"/>
              </a:rPr>
              <a:t>TEAM 4</a:t>
            </a:r>
          </a:p>
        </p:txBody>
      </p:sp>
      <p:grpSp>
        <p:nvGrpSpPr>
          <p:cNvPr id="7" name="Group 7"/>
          <p:cNvGrpSpPr/>
          <p:nvPr/>
        </p:nvGrpSpPr>
        <p:grpSpPr>
          <a:xfrm>
            <a:off x="545086" y="1273794"/>
            <a:ext cx="16489272" cy="2175192"/>
            <a:chOff x="0" y="104775"/>
            <a:chExt cx="21985697" cy="2900256"/>
          </a:xfrm>
        </p:grpSpPr>
        <p:sp>
          <p:nvSpPr>
            <p:cNvPr id="8" name="TextBox 8"/>
            <p:cNvSpPr txBox="1"/>
            <p:nvPr/>
          </p:nvSpPr>
          <p:spPr>
            <a:xfrm>
              <a:off x="71740" y="2176428"/>
              <a:ext cx="18267713" cy="828603"/>
            </a:xfrm>
            <a:prstGeom prst="rect">
              <a:avLst/>
            </a:prstGeom>
          </p:spPr>
          <p:txBody>
            <a:bodyPr lIns="0" tIns="0" rIns="0" bIns="0" rtlCol="0" anchor="t">
              <a:spAutoFit/>
            </a:bodyPr>
            <a:lstStyle/>
            <a:p>
              <a:pPr algn="l">
                <a:lnSpc>
                  <a:spcPts val="5280"/>
                </a:lnSpc>
              </a:pPr>
              <a:endParaRPr lang="en-US" sz="3300">
                <a:solidFill>
                  <a:srgbClr val="003274"/>
                </a:solidFill>
                <a:latin typeface="+mj-lt"/>
              </a:endParaRPr>
            </a:p>
          </p:txBody>
        </p:sp>
        <p:sp>
          <p:nvSpPr>
            <p:cNvPr id="9" name="TextBox 9"/>
            <p:cNvSpPr txBox="1"/>
            <p:nvPr/>
          </p:nvSpPr>
          <p:spPr>
            <a:xfrm>
              <a:off x="0" y="104775"/>
              <a:ext cx="21985697" cy="1453390"/>
            </a:xfrm>
            <a:prstGeom prst="rect">
              <a:avLst/>
            </a:prstGeom>
          </p:spPr>
          <p:txBody>
            <a:bodyPr wrap="square" lIns="0" tIns="0" rIns="0" bIns="0" rtlCol="0" anchor="t">
              <a:spAutoFit/>
            </a:bodyPr>
            <a:lstStyle/>
            <a:p>
              <a:pPr>
                <a:lnSpc>
                  <a:spcPts val="8480"/>
                </a:lnSpc>
              </a:pPr>
              <a:r>
                <a:rPr lang="en-US" sz="8000" i="1">
                  <a:solidFill>
                    <a:srgbClr val="003274"/>
                  </a:solidFill>
                  <a:latin typeface="+mj-lt"/>
                </a:rPr>
                <a:t>Financial Considerations – Quant</a:t>
              </a:r>
            </a:p>
          </p:txBody>
        </p:sp>
      </p:grpSp>
      <p:pic>
        <p:nvPicPr>
          <p:cNvPr id="4" name="Picture 5" descr="Table&#10;&#10;Description automatically generated">
            <a:extLst>
              <a:ext uri="{FF2B5EF4-FFF2-40B4-BE49-F238E27FC236}">
                <a16:creationId xmlns:a16="http://schemas.microsoft.com/office/drawing/2014/main" id="{F4F5AD44-CB1E-2169-CC78-ADD2A5198D32}"/>
              </a:ext>
            </a:extLst>
          </p:cNvPr>
          <p:cNvPicPr>
            <a:picLocks noChangeAspect="1"/>
          </p:cNvPicPr>
          <p:nvPr/>
        </p:nvPicPr>
        <p:blipFill>
          <a:blip r:embed="rId3"/>
          <a:stretch>
            <a:fillRect/>
          </a:stretch>
        </p:blipFill>
        <p:spPr>
          <a:xfrm>
            <a:off x="404485" y="2554461"/>
            <a:ext cx="17338429" cy="7011628"/>
          </a:xfrm>
          <a:prstGeom prst="rect">
            <a:avLst/>
          </a:prstGeom>
        </p:spPr>
      </p:pic>
      <p:sp>
        <p:nvSpPr>
          <p:cNvPr id="10" name="TextBox 9">
            <a:extLst>
              <a:ext uri="{FF2B5EF4-FFF2-40B4-BE49-F238E27FC236}">
                <a16:creationId xmlns:a16="http://schemas.microsoft.com/office/drawing/2014/main" id="{C9F6B930-FC28-E55F-3581-BDD224CE5A5C}"/>
              </a:ext>
            </a:extLst>
          </p:cNvPr>
          <p:cNvSpPr txBox="1"/>
          <p:nvPr/>
        </p:nvSpPr>
        <p:spPr>
          <a:xfrm>
            <a:off x="15078807" y="1520335"/>
            <a:ext cx="2619373" cy="923330"/>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cs typeface="Calibri"/>
              </a:rPr>
              <a:t>Fair Value?</a:t>
            </a:r>
            <a:endParaRPr lang="en-US"/>
          </a:p>
          <a:p>
            <a:pPr marL="285750" indent="-285750">
              <a:buFont typeface="Arial" panose="020B0604020202020204" pitchFamily="34" charset="0"/>
              <a:buChar char="•"/>
            </a:pPr>
            <a:r>
              <a:rPr lang="en-US">
                <a:ea typeface="+mn-lt"/>
                <a:cs typeface="+mn-lt"/>
              </a:rPr>
              <a:t>Book/Carrying Value?</a:t>
            </a:r>
          </a:p>
          <a:p>
            <a:pPr marL="285750" indent="-285750">
              <a:buFont typeface="Arial" panose="020B0604020202020204" pitchFamily="34" charset="0"/>
              <a:buChar char="•"/>
            </a:pPr>
            <a:r>
              <a:rPr lang="en-US">
                <a:cs typeface="Calibri"/>
              </a:rPr>
              <a:t>39% Change (same)</a:t>
            </a:r>
          </a:p>
        </p:txBody>
      </p:sp>
      <p:sp>
        <p:nvSpPr>
          <p:cNvPr id="12" name="Oval 11">
            <a:extLst>
              <a:ext uri="{FF2B5EF4-FFF2-40B4-BE49-F238E27FC236}">
                <a16:creationId xmlns:a16="http://schemas.microsoft.com/office/drawing/2014/main" id="{634C5745-B035-6BE4-A3E4-8EF505F2F451}"/>
              </a:ext>
            </a:extLst>
          </p:cNvPr>
          <p:cNvSpPr/>
          <p:nvPr/>
        </p:nvSpPr>
        <p:spPr>
          <a:xfrm>
            <a:off x="12928355" y="3326423"/>
            <a:ext cx="2725614" cy="4103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00FF"/>
              </a:highlight>
              <a:cs typeface="Calibri"/>
            </a:endParaRPr>
          </a:p>
        </p:txBody>
      </p:sp>
      <p:cxnSp>
        <p:nvCxnSpPr>
          <p:cNvPr id="18" name="Straight Arrow Connector 17">
            <a:extLst>
              <a:ext uri="{FF2B5EF4-FFF2-40B4-BE49-F238E27FC236}">
                <a16:creationId xmlns:a16="http://schemas.microsoft.com/office/drawing/2014/main" id="{FC9AD862-3F5B-2D95-5D5C-04056BDBE310}"/>
              </a:ext>
            </a:extLst>
          </p:cNvPr>
          <p:cNvCxnSpPr/>
          <p:nvPr/>
        </p:nvCxnSpPr>
        <p:spPr>
          <a:xfrm flipH="1">
            <a:off x="14693408" y="2451589"/>
            <a:ext cx="668218" cy="782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214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1204</Words>
  <Application>Microsoft Office PowerPoint</Application>
  <PresentationFormat>Custom</PresentationFormat>
  <Paragraphs>231</Paragraphs>
  <Slides>28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vt:lpstr>
      <vt:lpstr>TT Commons Pro</vt:lpstr>
      <vt:lpstr>TT Commons Pro Bold</vt:lpstr>
      <vt:lpstr>Arial,Sans-Serif</vt:lpstr>
      <vt:lpstr>Calibri Light</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Brooks Case Competition Presentation</dc:title>
  <dc:creator>Meghan Benson</dc:creator>
  <cp:lastModifiedBy>Inchul Suh</cp:lastModifiedBy>
  <cp:revision>38</cp:revision>
  <dcterms:created xsi:type="dcterms:W3CDTF">2006-08-16T00:00:00Z</dcterms:created>
  <dcterms:modified xsi:type="dcterms:W3CDTF">2023-03-27T17:46:05Z</dcterms:modified>
  <dc:identifier>DAFeOgWTeuM</dc:identifier>
</cp:coreProperties>
</file>