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02_4646D2DF.xml" ContentType="application/vnd.ms-powerpoint.comments+xml"/>
  <Override PartName="/ppt/comments/modernComment_115_E37BC2B1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70" r:id="rId7"/>
    <p:sldId id="278" r:id="rId8"/>
    <p:sldId id="279" r:id="rId9"/>
    <p:sldId id="260" r:id="rId10"/>
    <p:sldId id="259" r:id="rId11"/>
    <p:sldId id="266" r:id="rId12"/>
    <p:sldId id="268" r:id="rId13"/>
    <p:sldId id="271" r:id="rId14"/>
    <p:sldId id="273" r:id="rId15"/>
    <p:sldId id="261" r:id="rId16"/>
    <p:sldId id="258" r:id="rId17"/>
    <p:sldId id="262" r:id="rId18"/>
    <p:sldId id="264" r:id="rId19"/>
    <p:sldId id="269" r:id="rId20"/>
    <p:sldId id="263" r:id="rId21"/>
    <p:sldId id="281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DFDF3B-3BE1-0E4E-6C01-39EEEF94D3E1}" name="Augustine Quintero" initials="AQ" userId="S::augustine.quintero@drake.edu::abf5059f-8dc7-4575-9a0e-a7ae388ba9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7DA17-66F7-FF43-6ABF-4D61955547B9}" v="11" dt="2023-03-27T14:48:00.110"/>
    <p1510:client id="{16382873-F3FF-42AB-8BBB-1C5629AD2BD0}" v="3253" dt="2023-03-27T02:06:06.616"/>
    <p1510:client id="{292DB7BF-9F80-42C1-8641-E6A885DC09A0}" v="446" dt="2023-03-27T13:55:21.618"/>
    <p1510:client id="{4976C85C-A577-0F80-2FB0-E7D78E632CBC}" v="1618" dt="2023-03-26T23:26:02.378"/>
    <p1510:client id="{4F94B756-9F4E-4913-8FD0-AA6C39017AD5}" v="315" dt="2023-03-27T03:31:16.373"/>
    <p1510:client id="{6D360546-39DB-B8FE-EE5D-6EC83686F85C}" v="100" dt="2023-03-27T07:22:09.323"/>
    <p1510:client id="{9543E622-5C7B-4A66-D143-F54BE161E383}" v="1913" dt="2023-03-26T23:26:52.354"/>
    <p1510:client id="{B98528EC-B7E7-B2F9-90FF-7480E32F44EA}" v="2854" dt="2023-03-26T23:19:56.922"/>
    <p1510:client id="{DD70F8F2-9451-ED6C-7638-DFDA0F9409EC}" v="341" dt="2023-03-27T15:10:41.570"/>
    <p1510:client id="{F622FF09-0D14-5330-5C79-2139E8F0FD0B}" v="1618" dt="2023-03-26T19:50:44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02_4646D2D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99F122D-66D2-4260-A14B-CBEA54857E95}" authorId="{D6DFDF3B-3BE1-0E4E-6C01-39EEEF94D3E1}" status="resolved" created="2023-03-27T03:17:58.742" complete="100000">
    <pc:sldMkLst xmlns:pc="http://schemas.microsoft.com/office/powerpoint/2013/main/command">
      <pc:docMk/>
      <pc:sldMk cId="1179046623" sldId="258"/>
    </pc:sldMkLst>
    <p188:txBody>
      <a:bodyPr/>
      <a:lstStyle/>
      <a:p>
        <a:r>
          <a:rPr lang="en-US"/>
          <a:t>Make box bigger</a:t>
        </a:r>
      </a:p>
    </p188:txBody>
  </p188:cm>
</p188:cmLst>
</file>

<file path=ppt/comments/modernComment_115_E37BC2B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80237E6-F5D9-4A81-8704-70B79E84C625}" authorId="{D6DFDF3B-3BE1-0E4E-6C01-39EEEF94D3E1}" status="resolved" created="2023-03-27T03:30:50.419" complete="100000">
    <pc:sldMkLst xmlns:pc="http://schemas.microsoft.com/office/powerpoint/2013/main/command">
      <pc:docMk/>
      <pc:sldMk cId="3816538801" sldId="277"/>
    </pc:sldMkLst>
    <p188:txBody>
      <a:bodyPr/>
      <a:lstStyle/>
      <a:p>
        <a:r>
          <a:rPr lang="en-US"/>
          <a:t>Make words bigger? Spaced out?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12" Type="http://schemas.openxmlformats.org/officeDocument/2006/relationships/image" Target="../media/image38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4.sv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svg"/><Relationship Id="rId4" Type="http://schemas.openxmlformats.org/officeDocument/2006/relationships/image" Target="../media/image19.svg"/><Relationship Id="rId9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12" Type="http://schemas.openxmlformats.org/officeDocument/2006/relationships/image" Target="../media/image38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4.sv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svg"/><Relationship Id="rId4" Type="http://schemas.openxmlformats.org/officeDocument/2006/relationships/image" Target="../media/image19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DE98D-F87E-4E0B-B717-767FC526EF9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4936B68-470E-42AF-93DB-21F286DAC2BF}">
      <dgm:prSet/>
      <dgm:spPr/>
      <dgm:t>
        <a:bodyPr/>
        <a:lstStyle/>
        <a:p>
          <a:r>
            <a:rPr lang="en-US"/>
            <a:t>We recommend that Principal Acquires Footprint Asset Management for their minimum bid of $337 Million.</a:t>
          </a:r>
        </a:p>
      </dgm:t>
    </dgm:pt>
    <dgm:pt modelId="{D6514DF0-202D-4FDF-B833-E5AEB530E167}" type="parTrans" cxnId="{33B1DABA-9F51-4890-BF2B-199C994FA330}">
      <dgm:prSet/>
      <dgm:spPr/>
      <dgm:t>
        <a:bodyPr/>
        <a:lstStyle/>
        <a:p>
          <a:endParaRPr lang="en-US"/>
        </a:p>
      </dgm:t>
    </dgm:pt>
    <dgm:pt modelId="{1A4E2CB7-19FE-479F-A3D5-9B557E7B7E98}" type="sibTrans" cxnId="{33B1DABA-9F51-4890-BF2B-199C994FA330}">
      <dgm:prSet/>
      <dgm:spPr/>
      <dgm:t>
        <a:bodyPr/>
        <a:lstStyle/>
        <a:p>
          <a:endParaRPr lang="en-US"/>
        </a:p>
      </dgm:t>
    </dgm:pt>
    <dgm:pt modelId="{752C76EF-A3CE-4209-A76C-57DAF8538CB7}">
      <dgm:prSet/>
      <dgm:spPr/>
      <dgm:t>
        <a:bodyPr/>
        <a:lstStyle/>
        <a:p>
          <a:endParaRPr lang="en-US"/>
        </a:p>
      </dgm:t>
    </dgm:pt>
    <dgm:pt modelId="{D7CC582E-00B6-4CDD-90DD-F46D40C783EE}" type="parTrans" cxnId="{B35F531D-D9C4-41AE-A7E0-89E0A405DA07}">
      <dgm:prSet/>
      <dgm:spPr/>
      <dgm:t>
        <a:bodyPr/>
        <a:lstStyle/>
        <a:p>
          <a:endParaRPr lang="en-US"/>
        </a:p>
      </dgm:t>
    </dgm:pt>
    <dgm:pt modelId="{23FB5EA5-244C-4688-A66F-895D276A696B}" type="sibTrans" cxnId="{B35F531D-D9C4-41AE-A7E0-89E0A405DA07}">
      <dgm:prSet/>
      <dgm:spPr/>
      <dgm:t>
        <a:bodyPr/>
        <a:lstStyle/>
        <a:p>
          <a:endParaRPr lang="en-US"/>
        </a:p>
      </dgm:t>
    </dgm:pt>
    <dgm:pt modelId="{26675B38-3657-4B34-B479-8FF94456E612}">
      <dgm:prSet/>
      <dgm:spPr/>
      <dgm:t>
        <a:bodyPr/>
        <a:lstStyle/>
        <a:p>
          <a:r>
            <a:rPr lang="en-US"/>
            <a:t>We also believe Footprint Asset Management will fill the gaps in principals ESG scores.</a:t>
          </a:r>
        </a:p>
      </dgm:t>
    </dgm:pt>
    <dgm:pt modelId="{F9DAB500-FC8A-4B4E-84B6-D068167FBEA6}" type="parTrans" cxnId="{815F410B-9976-4499-B162-894BBD826B70}">
      <dgm:prSet/>
      <dgm:spPr/>
      <dgm:t>
        <a:bodyPr/>
        <a:lstStyle/>
        <a:p>
          <a:endParaRPr lang="en-US"/>
        </a:p>
      </dgm:t>
    </dgm:pt>
    <dgm:pt modelId="{AED5B36A-9D93-4D91-939C-BE23D21EF4D2}" type="sibTrans" cxnId="{815F410B-9976-4499-B162-894BBD826B70}">
      <dgm:prSet/>
      <dgm:spPr/>
      <dgm:t>
        <a:bodyPr/>
        <a:lstStyle/>
        <a:p>
          <a:endParaRPr lang="en-US"/>
        </a:p>
      </dgm:t>
    </dgm:pt>
    <dgm:pt modelId="{DB608FA9-C1DE-4691-84CC-08AA70FBCD81}">
      <dgm:prSet/>
      <dgm:spPr/>
      <dgm:t>
        <a:bodyPr/>
        <a:lstStyle/>
        <a:p>
          <a:r>
            <a:rPr lang="en-US"/>
            <a:t>Values retaining employees like Principal.</a:t>
          </a:r>
        </a:p>
      </dgm:t>
    </dgm:pt>
    <dgm:pt modelId="{A9F8DE06-95CC-4BB9-B2AB-E83D581AF0E5}" type="parTrans" cxnId="{58021B86-3149-4B3E-84B0-E875E86546A5}">
      <dgm:prSet/>
      <dgm:spPr/>
      <dgm:t>
        <a:bodyPr/>
        <a:lstStyle/>
        <a:p>
          <a:endParaRPr lang="en-US"/>
        </a:p>
      </dgm:t>
    </dgm:pt>
    <dgm:pt modelId="{B07E3DA8-38E4-4015-9EE4-B17F4142151B}" type="sibTrans" cxnId="{58021B86-3149-4B3E-84B0-E875E86546A5}">
      <dgm:prSet/>
      <dgm:spPr/>
      <dgm:t>
        <a:bodyPr/>
        <a:lstStyle/>
        <a:p>
          <a:endParaRPr lang="en-US"/>
        </a:p>
      </dgm:t>
    </dgm:pt>
    <dgm:pt modelId="{A469D912-674C-423D-8B31-72D9FFD8D822}" type="pres">
      <dgm:prSet presAssocID="{B7CDE98D-F87E-4E0B-B717-767FC526EF90}" presName="root" presStyleCnt="0">
        <dgm:presLayoutVars>
          <dgm:dir/>
          <dgm:resizeHandles val="exact"/>
        </dgm:presLayoutVars>
      </dgm:prSet>
      <dgm:spPr/>
    </dgm:pt>
    <dgm:pt modelId="{4A03E5DA-8F9E-49C8-B7DF-0D8EF9F9A341}" type="pres">
      <dgm:prSet presAssocID="{94936B68-470E-42AF-93DB-21F286DAC2BF}" presName="compNode" presStyleCnt="0"/>
      <dgm:spPr/>
    </dgm:pt>
    <dgm:pt modelId="{5D18F2D9-7A3F-4BA2-B082-D88D58DE851B}" type="pres">
      <dgm:prSet presAssocID="{94936B68-470E-42AF-93DB-21F286DAC2BF}" presName="bgRect" presStyleLbl="bgShp" presStyleIdx="0" presStyleCnt="3" custLinFactNeighborX="-4457" custLinFactNeighborY="6848"/>
      <dgm:spPr/>
    </dgm:pt>
    <dgm:pt modelId="{17534957-4306-42DF-A813-5CC5ABA01090}" type="pres">
      <dgm:prSet presAssocID="{94936B68-470E-42AF-93DB-21F286DAC2BF}" presName="iconRect" presStyleLbl="node1" presStyleIdx="0" presStyleCnt="3" custLinFactX="-158" custLinFactNeighborX="-100000" custLinFactNeighborY="-43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5986004-BABA-4C9E-86D8-AF300ACC0A24}" type="pres">
      <dgm:prSet presAssocID="{94936B68-470E-42AF-93DB-21F286DAC2BF}" presName="spaceRect" presStyleCnt="0"/>
      <dgm:spPr/>
    </dgm:pt>
    <dgm:pt modelId="{48A49E2D-FD46-428B-A0A0-95E2945CED87}" type="pres">
      <dgm:prSet presAssocID="{94936B68-470E-42AF-93DB-21F286DAC2BF}" presName="parTx" presStyleLbl="revTx" presStyleIdx="0" presStyleCnt="4" custScaleX="197695" custLinFactNeighborX="32987" custLinFactNeighborY="7185">
        <dgm:presLayoutVars>
          <dgm:chMax val="0"/>
          <dgm:chPref val="0"/>
        </dgm:presLayoutVars>
      </dgm:prSet>
      <dgm:spPr/>
    </dgm:pt>
    <dgm:pt modelId="{506F79DD-FF67-467B-A53C-4F1BE5640605}" type="pres">
      <dgm:prSet presAssocID="{94936B68-470E-42AF-93DB-21F286DAC2BF}" presName="desTx" presStyleLbl="revTx" presStyleIdx="1" presStyleCnt="4">
        <dgm:presLayoutVars/>
      </dgm:prSet>
      <dgm:spPr/>
    </dgm:pt>
    <dgm:pt modelId="{77FDC508-0541-46F2-8C6A-2399A3550BC4}" type="pres">
      <dgm:prSet presAssocID="{1A4E2CB7-19FE-479F-A3D5-9B557E7B7E98}" presName="sibTrans" presStyleCnt="0"/>
      <dgm:spPr/>
    </dgm:pt>
    <dgm:pt modelId="{73270986-88B6-4FA1-8832-FF25E95B328F}" type="pres">
      <dgm:prSet presAssocID="{26675B38-3657-4B34-B479-8FF94456E612}" presName="compNode" presStyleCnt="0"/>
      <dgm:spPr/>
    </dgm:pt>
    <dgm:pt modelId="{810D956E-7680-40C3-A786-2ADD67DC70C7}" type="pres">
      <dgm:prSet presAssocID="{26675B38-3657-4B34-B479-8FF94456E612}" presName="bgRect" presStyleLbl="bgShp" presStyleIdx="1" presStyleCnt="3" custLinFactNeighborX="5303" custLinFactNeighborY="-2810"/>
      <dgm:spPr/>
    </dgm:pt>
    <dgm:pt modelId="{38DFBC12-BF2A-4ACB-8318-E48C7AC05A2A}" type="pres">
      <dgm:prSet presAssocID="{26675B38-3657-4B34-B479-8FF94456E612}" presName="iconRect" presStyleLbl="node1" presStyleIdx="1" presStyleCnt="3" custLinFactNeighborX="32328" custLinFactNeighborY="-510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0E549AF-F40C-4D19-B77D-47E2BA213EAF}" type="pres">
      <dgm:prSet presAssocID="{26675B38-3657-4B34-B479-8FF94456E612}" presName="spaceRect" presStyleCnt="0"/>
      <dgm:spPr/>
    </dgm:pt>
    <dgm:pt modelId="{EF50EC6C-B628-487C-A3ED-BCA3F5301BC7}" type="pres">
      <dgm:prSet presAssocID="{26675B38-3657-4B34-B479-8FF94456E612}" presName="parTx" presStyleLbl="revTx" presStyleIdx="2" presStyleCnt="4">
        <dgm:presLayoutVars>
          <dgm:chMax val="0"/>
          <dgm:chPref val="0"/>
        </dgm:presLayoutVars>
      </dgm:prSet>
      <dgm:spPr/>
    </dgm:pt>
    <dgm:pt modelId="{85B6E982-0B04-4BE5-A46E-49D6CED4C992}" type="pres">
      <dgm:prSet presAssocID="{AED5B36A-9D93-4D91-939C-BE23D21EF4D2}" presName="sibTrans" presStyleCnt="0"/>
      <dgm:spPr/>
    </dgm:pt>
    <dgm:pt modelId="{39284CAF-43A6-45EC-967D-EB436F1EB050}" type="pres">
      <dgm:prSet presAssocID="{DB608FA9-C1DE-4691-84CC-08AA70FBCD81}" presName="compNode" presStyleCnt="0"/>
      <dgm:spPr/>
    </dgm:pt>
    <dgm:pt modelId="{D773216E-2B01-485E-AF75-16EBBB434A74}" type="pres">
      <dgm:prSet presAssocID="{DB608FA9-C1DE-4691-84CC-08AA70FBCD81}" presName="bgRect" presStyleLbl="bgShp" presStyleIdx="2" presStyleCnt="3" custLinFactNeighborX="5303" custLinFactNeighborY="69"/>
      <dgm:spPr/>
    </dgm:pt>
    <dgm:pt modelId="{B952D3E5-ACB3-4EE6-94F8-6DEFDA96D2F4}" type="pres">
      <dgm:prSet presAssocID="{DB608FA9-C1DE-4691-84CC-08AA70FBCD81}" presName="iconRect" presStyleLbl="node1" presStyleIdx="2" presStyleCnt="3" custLinFactNeighborX="12552" custLinFactNeighborY="105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9D6BDF0-E0B2-4EB6-B630-1AD8EF62A198}" type="pres">
      <dgm:prSet presAssocID="{DB608FA9-C1DE-4691-84CC-08AA70FBCD81}" presName="spaceRect" presStyleCnt="0"/>
      <dgm:spPr/>
    </dgm:pt>
    <dgm:pt modelId="{8E51785A-AF92-46F2-BD60-F9E1EBC646D9}" type="pres">
      <dgm:prSet presAssocID="{DB608FA9-C1DE-4691-84CC-08AA70FBCD8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0F9CC09-A95D-4739-9734-B5112572DF97}" type="presOf" srcId="{B7CDE98D-F87E-4E0B-B717-767FC526EF90}" destId="{A469D912-674C-423D-8B31-72D9FFD8D822}" srcOrd="0" destOrd="0" presId="urn:microsoft.com/office/officeart/2018/2/layout/IconVerticalSolidList"/>
    <dgm:cxn modelId="{815F410B-9976-4499-B162-894BBD826B70}" srcId="{B7CDE98D-F87E-4E0B-B717-767FC526EF90}" destId="{26675B38-3657-4B34-B479-8FF94456E612}" srcOrd="1" destOrd="0" parTransId="{F9DAB500-FC8A-4B4E-84B6-D068167FBEA6}" sibTransId="{AED5B36A-9D93-4D91-939C-BE23D21EF4D2}"/>
    <dgm:cxn modelId="{B35F531D-D9C4-41AE-A7E0-89E0A405DA07}" srcId="{94936B68-470E-42AF-93DB-21F286DAC2BF}" destId="{752C76EF-A3CE-4209-A76C-57DAF8538CB7}" srcOrd="0" destOrd="0" parTransId="{D7CC582E-00B6-4CDD-90DD-F46D40C783EE}" sibTransId="{23FB5EA5-244C-4688-A66F-895D276A696B}"/>
    <dgm:cxn modelId="{CE382F26-AC3F-41E1-AE56-5004D1DA2370}" type="presOf" srcId="{94936B68-470E-42AF-93DB-21F286DAC2BF}" destId="{48A49E2D-FD46-428B-A0A0-95E2945CED87}" srcOrd="0" destOrd="0" presId="urn:microsoft.com/office/officeart/2018/2/layout/IconVerticalSolidList"/>
    <dgm:cxn modelId="{B31DA645-D890-4469-9F10-542B261B9F95}" type="presOf" srcId="{26675B38-3657-4B34-B479-8FF94456E612}" destId="{EF50EC6C-B628-487C-A3ED-BCA3F5301BC7}" srcOrd="0" destOrd="0" presId="urn:microsoft.com/office/officeart/2018/2/layout/IconVerticalSolidList"/>
    <dgm:cxn modelId="{58021B86-3149-4B3E-84B0-E875E86546A5}" srcId="{B7CDE98D-F87E-4E0B-B717-767FC526EF90}" destId="{DB608FA9-C1DE-4691-84CC-08AA70FBCD81}" srcOrd="2" destOrd="0" parTransId="{A9F8DE06-95CC-4BB9-B2AB-E83D581AF0E5}" sibTransId="{B07E3DA8-38E4-4015-9EE4-B17F4142151B}"/>
    <dgm:cxn modelId="{33B1DABA-9F51-4890-BF2B-199C994FA330}" srcId="{B7CDE98D-F87E-4E0B-B717-767FC526EF90}" destId="{94936B68-470E-42AF-93DB-21F286DAC2BF}" srcOrd="0" destOrd="0" parTransId="{D6514DF0-202D-4FDF-B833-E5AEB530E167}" sibTransId="{1A4E2CB7-19FE-479F-A3D5-9B557E7B7E98}"/>
    <dgm:cxn modelId="{A35FD5BE-F7BE-4CC7-A811-8FC5DA25FD9A}" type="presOf" srcId="{DB608FA9-C1DE-4691-84CC-08AA70FBCD81}" destId="{8E51785A-AF92-46F2-BD60-F9E1EBC646D9}" srcOrd="0" destOrd="0" presId="urn:microsoft.com/office/officeart/2018/2/layout/IconVerticalSolidList"/>
    <dgm:cxn modelId="{728BC7D2-4D21-4491-AB24-25AD3949CC90}" type="presOf" srcId="{752C76EF-A3CE-4209-A76C-57DAF8538CB7}" destId="{506F79DD-FF67-467B-A53C-4F1BE5640605}" srcOrd="0" destOrd="0" presId="urn:microsoft.com/office/officeart/2018/2/layout/IconVerticalSolidList"/>
    <dgm:cxn modelId="{AED83A90-CE07-46E5-9394-4878BE13B840}" type="presParOf" srcId="{A469D912-674C-423D-8B31-72D9FFD8D822}" destId="{4A03E5DA-8F9E-49C8-B7DF-0D8EF9F9A341}" srcOrd="0" destOrd="0" presId="urn:microsoft.com/office/officeart/2018/2/layout/IconVerticalSolidList"/>
    <dgm:cxn modelId="{09D429FB-213D-4601-A756-F6B8EB0F8C5D}" type="presParOf" srcId="{4A03E5DA-8F9E-49C8-B7DF-0D8EF9F9A341}" destId="{5D18F2D9-7A3F-4BA2-B082-D88D58DE851B}" srcOrd="0" destOrd="0" presId="urn:microsoft.com/office/officeart/2018/2/layout/IconVerticalSolidList"/>
    <dgm:cxn modelId="{E71D3B9C-9696-4CED-9E62-C07860DAB3ED}" type="presParOf" srcId="{4A03E5DA-8F9E-49C8-B7DF-0D8EF9F9A341}" destId="{17534957-4306-42DF-A813-5CC5ABA01090}" srcOrd="1" destOrd="0" presId="urn:microsoft.com/office/officeart/2018/2/layout/IconVerticalSolidList"/>
    <dgm:cxn modelId="{09FB5592-FC8C-4A7C-851D-D0D591A67C37}" type="presParOf" srcId="{4A03E5DA-8F9E-49C8-B7DF-0D8EF9F9A341}" destId="{05986004-BABA-4C9E-86D8-AF300ACC0A24}" srcOrd="2" destOrd="0" presId="urn:microsoft.com/office/officeart/2018/2/layout/IconVerticalSolidList"/>
    <dgm:cxn modelId="{CDE82626-F7F5-4820-A194-D245E8632A05}" type="presParOf" srcId="{4A03E5DA-8F9E-49C8-B7DF-0D8EF9F9A341}" destId="{48A49E2D-FD46-428B-A0A0-95E2945CED87}" srcOrd="3" destOrd="0" presId="urn:microsoft.com/office/officeart/2018/2/layout/IconVerticalSolidList"/>
    <dgm:cxn modelId="{7D458756-A3D3-4D62-B33A-E23D0613B806}" type="presParOf" srcId="{4A03E5DA-8F9E-49C8-B7DF-0D8EF9F9A341}" destId="{506F79DD-FF67-467B-A53C-4F1BE5640605}" srcOrd="4" destOrd="0" presId="urn:microsoft.com/office/officeart/2018/2/layout/IconVerticalSolidList"/>
    <dgm:cxn modelId="{D4B2BF9F-5836-438F-9042-E037D00AD2D7}" type="presParOf" srcId="{A469D912-674C-423D-8B31-72D9FFD8D822}" destId="{77FDC508-0541-46F2-8C6A-2399A3550BC4}" srcOrd="1" destOrd="0" presId="urn:microsoft.com/office/officeart/2018/2/layout/IconVerticalSolidList"/>
    <dgm:cxn modelId="{CC88D054-2BAF-451B-AAEB-643FAC64432F}" type="presParOf" srcId="{A469D912-674C-423D-8B31-72D9FFD8D822}" destId="{73270986-88B6-4FA1-8832-FF25E95B328F}" srcOrd="2" destOrd="0" presId="urn:microsoft.com/office/officeart/2018/2/layout/IconVerticalSolidList"/>
    <dgm:cxn modelId="{62B660BB-F816-49E6-8208-EED71B287A66}" type="presParOf" srcId="{73270986-88B6-4FA1-8832-FF25E95B328F}" destId="{810D956E-7680-40C3-A786-2ADD67DC70C7}" srcOrd="0" destOrd="0" presId="urn:microsoft.com/office/officeart/2018/2/layout/IconVerticalSolidList"/>
    <dgm:cxn modelId="{48FEB1D8-17C7-46E1-B600-D9F86EC33130}" type="presParOf" srcId="{73270986-88B6-4FA1-8832-FF25E95B328F}" destId="{38DFBC12-BF2A-4ACB-8318-E48C7AC05A2A}" srcOrd="1" destOrd="0" presId="urn:microsoft.com/office/officeart/2018/2/layout/IconVerticalSolidList"/>
    <dgm:cxn modelId="{D98D4DD4-8CF7-48FF-8AEB-D317B358A5DF}" type="presParOf" srcId="{73270986-88B6-4FA1-8832-FF25E95B328F}" destId="{E0E549AF-F40C-4D19-B77D-47E2BA213EAF}" srcOrd="2" destOrd="0" presId="urn:microsoft.com/office/officeart/2018/2/layout/IconVerticalSolidList"/>
    <dgm:cxn modelId="{22B3B6C0-ACC9-4854-8810-DEF96AF094DB}" type="presParOf" srcId="{73270986-88B6-4FA1-8832-FF25E95B328F}" destId="{EF50EC6C-B628-487C-A3ED-BCA3F5301BC7}" srcOrd="3" destOrd="0" presId="urn:microsoft.com/office/officeart/2018/2/layout/IconVerticalSolidList"/>
    <dgm:cxn modelId="{DAC43291-B581-416D-87EC-9F22D71EC461}" type="presParOf" srcId="{A469D912-674C-423D-8B31-72D9FFD8D822}" destId="{85B6E982-0B04-4BE5-A46E-49D6CED4C992}" srcOrd="3" destOrd="0" presId="urn:microsoft.com/office/officeart/2018/2/layout/IconVerticalSolidList"/>
    <dgm:cxn modelId="{19A276B4-6081-4B0C-8B55-BDC709F39D72}" type="presParOf" srcId="{A469D912-674C-423D-8B31-72D9FFD8D822}" destId="{39284CAF-43A6-45EC-967D-EB436F1EB050}" srcOrd="4" destOrd="0" presId="urn:microsoft.com/office/officeart/2018/2/layout/IconVerticalSolidList"/>
    <dgm:cxn modelId="{41343FFE-EDD0-4676-A890-22C6972577E5}" type="presParOf" srcId="{39284CAF-43A6-45EC-967D-EB436F1EB050}" destId="{D773216E-2B01-485E-AF75-16EBBB434A74}" srcOrd="0" destOrd="0" presId="urn:microsoft.com/office/officeart/2018/2/layout/IconVerticalSolidList"/>
    <dgm:cxn modelId="{EB50A9BB-2BBB-4B9C-9E08-AED1DE7E4C19}" type="presParOf" srcId="{39284CAF-43A6-45EC-967D-EB436F1EB050}" destId="{B952D3E5-ACB3-4EE6-94F8-6DEFDA96D2F4}" srcOrd="1" destOrd="0" presId="urn:microsoft.com/office/officeart/2018/2/layout/IconVerticalSolidList"/>
    <dgm:cxn modelId="{B22431C0-6CEA-4C0F-9149-63889BB65669}" type="presParOf" srcId="{39284CAF-43A6-45EC-967D-EB436F1EB050}" destId="{D9D6BDF0-E0B2-4EB6-B630-1AD8EF62A198}" srcOrd="2" destOrd="0" presId="urn:microsoft.com/office/officeart/2018/2/layout/IconVerticalSolidList"/>
    <dgm:cxn modelId="{5499F76E-42A1-4DE4-8F30-37573C0CA86E}" type="presParOf" srcId="{39284CAF-43A6-45EC-967D-EB436F1EB050}" destId="{8E51785A-AF92-46F2-BD60-F9E1EBC646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B53666-EEC2-458F-BAF1-B0E7A4A2495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B421C2E-085B-4EB2-A2C3-2B7F68C9E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/>
            <a:t>ESG investing is a growing field, expected AUM growth of 5% till 2026</a:t>
          </a:r>
          <a:r>
            <a:rPr lang="en-US" sz="1600" b="0">
              <a:latin typeface="Calibri Light" panose="020F0302020204030204"/>
            </a:rPr>
            <a:t>.</a:t>
          </a:r>
          <a:endParaRPr lang="en-US" sz="1600" b="0"/>
        </a:p>
      </dgm:t>
    </dgm:pt>
    <dgm:pt modelId="{B38C6ADF-92B0-46F6-AA70-D97609273EAC}" type="parTrans" cxnId="{4F79F571-3BCE-4BC4-A837-9216B4CE1D3E}">
      <dgm:prSet/>
      <dgm:spPr/>
      <dgm:t>
        <a:bodyPr/>
        <a:lstStyle/>
        <a:p>
          <a:endParaRPr lang="en-US"/>
        </a:p>
      </dgm:t>
    </dgm:pt>
    <dgm:pt modelId="{4E1DB679-1554-4D3F-8E42-5B193B85E92F}" type="sibTrans" cxnId="{4F79F571-3BCE-4BC4-A837-9216B4CE1D3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6D046C3-C708-4D2E-85DC-99D53321F7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>
              <a:latin typeface="+mn-lt"/>
            </a:rPr>
            <a:t>Footprint Asset Management makes Principal a more complete and well rounded ESG company</a:t>
          </a:r>
        </a:p>
      </dgm:t>
    </dgm:pt>
    <dgm:pt modelId="{D96A25A1-CD1B-4F91-848B-196047ADC362}" type="parTrans" cxnId="{EAB2A0E6-3CC8-4383-A7E4-582A320355EB}">
      <dgm:prSet/>
      <dgm:spPr/>
      <dgm:t>
        <a:bodyPr/>
        <a:lstStyle/>
        <a:p>
          <a:endParaRPr lang="en-US"/>
        </a:p>
      </dgm:t>
    </dgm:pt>
    <dgm:pt modelId="{3E1334E9-7B7E-4309-90A8-95BD8ADDF12B}" type="sibTrans" cxnId="{EAB2A0E6-3CC8-4383-A7E4-582A320355E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BACA5B8-C01E-405B-BD27-0E55B6548D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/>
            <a:t>Culturally both Principal and Footprint believe in investing in employees to develop and maintain customer relations</a:t>
          </a:r>
        </a:p>
      </dgm:t>
    </dgm:pt>
    <dgm:pt modelId="{20E985D3-14BB-416C-8DBC-D2BDCAD30F63}" type="parTrans" cxnId="{F80C0B9A-92CB-499B-8401-2DB4CF9FE345}">
      <dgm:prSet/>
      <dgm:spPr/>
      <dgm:t>
        <a:bodyPr/>
        <a:lstStyle/>
        <a:p>
          <a:endParaRPr lang="en-US"/>
        </a:p>
      </dgm:t>
    </dgm:pt>
    <dgm:pt modelId="{86B1287E-DA51-4B19-8196-9E523A6911F6}" type="sibTrans" cxnId="{F80C0B9A-92CB-499B-8401-2DB4CF9FE3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DA490B9-0CCF-42E4-84C8-6256F36119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/>
            <a:t>Footprint minimum bid is nearly $300 million below our valuation of them</a:t>
          </a:r>
        </a:p>
      </dgm:t>
    </dgm:pt>
    <dgm:pt modelId="{EED3B94B-7ACB-4FB3-A6E2-060A65357060}" type="parTrans" cxnId="{6AF5CABB-6C91-47FE-8CA7-A7F93E9DE18D}">
      <dgm:prSet/>
      <dgm:spPr/>
      <dgm:t>
        <a:bodyPr/>
        <a:lstStyle/>
        <a:p>
          <a:endParaRPr lang="en-US"/>
        </a:p>
      </dgm:t>
    </dgm:pt>
    <dgm:pt modelId="{DB5A4BA9-D656-4A6F-BC56-866B9665D7A5}" type="sibTrans" cxnId="{6AF5CABB-6C91-47FE-8CA7-A7F93E9DE18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87E607A-04FF-408F-A5A3-E7868E9E25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/>
            <a:t>Financing options available are through newly issued debt or equity if debt</a:t>
          </a:r>
          <a:r>
            <a:rPr lang="en-US" sz="1600" b="0">
              <a:latin typeface="Calibri Light" panose="020F0302020204030204"/>
            </a:rPr>
            <a:t> is</a:t>
          </a:r>
          <a:r>
            <a:rPr lang="en-US" sz="1600" b="0"/>
            <a:t> committed elsewhere</a:t>
          </a:r>
        </a:p>
      </dgm:t>
    </dgm:pt>
    <dgm:pt modelId="{E90A80E8-B3ED-4D2F-B25D-2AE17381E3CC}" type="parTrans" cxnId="{C3E9655E-7F53-48BC-8048-E9848C1E9C57}">
      <dgm:prSet/>
      <dgm:spPr/>
      <dgm:t>
        <a:bodyPr/>
        <a:lstStyle/>
        <a:p>
          <a:endParaRPr lang="en-US"/>
        </a:p>
      </dgm:t>
    </dgm:pt>
    <dgm:pt modelId="{FC1D567A-5EC7-4C07-BD9F-875E7E905243}" type="sibTrans" cxnId="{C3E9655E-7F53-48BC-8048-E9848C1E9C5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6748305-9D5F-47C0-A226-326A4AF2CE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/>
            <a:t>Footprint matches Principals goals for operating margin and YOY revenue Growth</a:t>
          </a:r>
        </a:p>
      </dgm:t>
    </dgm:pt>
    <dgm:pt modelId="{5170663F-38FB-4A39-8DA5-CC7C653C62EE}" type="parTrans" cxnId="{C55BC4EE-0FAF-4FCA-A0A4-4D02CC2D3391}">
      <dgm:prSet/>
      <dgm:spPr/>
      <dgm:t>
        <a:bodyPr/>
        <a:lstStyle/>
        <a:p>
          <a:endParaRPr lang="en-US"/>
        </a:p>
      </dgm:t>
    </dgm:pt>
    <dgm:pt modelId="{27558EEA-EAC1-401D-96DF-45146A1F5EC6}" type="sibTrans" cxnId="{C55BC4EE-0FAF-4FCA-A0A4-4D02CC2D3391}">
      <dgm:prSet/>
      <dgm:spPr/>
      <dgm:t>
        <a:bodyPr/>
        <a:lstStyle/>
        <a:p>
          <a:endParaRPr lang="en-US"/>
        </a:p>
      </dgm:t>
    </dgm:pt>
    <dgm:pt modelId="{B9C769EE-2D43-4D5D-BBBB-174C88610E5D}" type="pres">
      <dgm:prSet presAssocID="{03B53666-EEC2-458F-BAF1-B0E7A4A24955}" presName="root" presStyleCnt="0">
        <dgm:presLayoutVars>
          <dgm:dir/>
          <dgm:resizeHandles val="exact"/>
        </dgm:presLayoutVars>
      </dgm:prSet>
      <dgm:spPr/>
    </dgm:pt>
    <dgm:pt modelId="{53D56570-F4DA-455A-8FD7-C3E27A6B2342}" type="pres">
      <dgm:prSet presAssocID="{03B53666-EEC2-458F-BAF1-B0E7A4A24955}" presName="container" presStyleCnt="0">
        <dgm:presLayoutVars>
          <dgm:dir/>
          <dgm:resizeHandles val="exact"/>
        </dgm:presLayoutVars>
      </dgm:prSet>
      <dgm:spPr/>
    </dgm:pt>
    <dgm:pt modelId="{F3C60428-BF68-4F0D-AABF-497C21FA42AA}" type="pres">
      <dgm:prSet presAssocID="{8B421C2E-085B-4EB2-A2C3-2B7F68C9EF46}" presName="compNode" presStyleCnt="0"/>
      <dgm:spPr/>
    </dgm:pt>
    <dgm:pt modelId="{783AB305-FF17-4399-B783-4FB97B36593B}" type="pres">
      <dgm:prSet presAssocID="{8B421C2E-085B-4EB2-A2C3-2B7F68C9EF46}" presName="iconBgRect" presStyleLbl="bgShp" presStyleIdx="0" presStyleCnt="6"/>
      <dgm:spPr/>
    </dgm:pt>
    <dgm:pt modelId="{7FA63AC8-22AF-46C8-9711-7BD94B608556}" type="pres">
      <dgm:prSet presAssocID="{8B421C2E-085B-4EB2-A2C3-2B7F68C9EF4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BE7B88F4-847E-4C10-B9CD-F396CA049294}" type="pres">
      <dgm:prSet presAssocID="{8B421C2E-085B-4EB2-A2C3-2B7F68C9EF46}" presName="spaceRect" presStyleCnt="0"/>
      <dgm:spPr/>
    </dgm:pt>
    <dgm:pt modelId="{D0EEB220-2ADC-43D6-A6EC-444E877B6B52}" type="pres">
      <dgm:prSet presAssocID="{8B421C2E-085B-4EB2-A2C3-2B7F68C9EF46}" presName="textRect" presStyleLbl="revTx" presStyleIdx="0" presStyleCnt="6">
        <dgm:presLayoutVars>
          <dgm:chMax val="1"/>
          <dgm:chPref val="1"/>
        </dgm:presLayoutVars>
      </dgm:prSet>
      <dgm:spPr/>
    </dgm:pt>
    <dgm:pt modelId="{D9A6C89B-99D7-49A9-BBFA-354432B4CF7B}" type="pres">
      <dgm:prSet presAssocID="{4E1DB679-1554-4D3F-8E42-5B193B85E92F}" presName="sibTrans" presStyleLbl="sibTrans2D1" presStyleIdx="0" presStyleCnt="0"/>
      <dgm:spPr/>
    </dgm:pt>
    <dgm:pt modelId="{E586683F-B844-4C4A-ACBA-997517F01F2A}" type="pres">
      <dgm:prSet presAssocID="{96D046C3-C708-4D2E-85DC-99D53321F7B2}" presName="compNode" presStyleCnt="0"/>
      <dgm:spPr/>
    </dgm:pt>
    <dgm:pt modelId="{81F6BB9E-2FE2-47FF-858E-31883C0CCF3F}" type="pres">
      <dgm:prSet presAssocID="{96D046C3-C708-4D2E-85DC-99D53321F7B2}" presName="iconBgRect" presStyleLbl="bgShp" presStyleIdx="1" presStyleCnt="6"/>
      <dgm:spPr/>
    </dgm:pt>
    <dgm:pt modelId="{1B085946-0AA7-40E4-A694-1D7D951E0B4C}" type="pres">
      <dgm:prSet presAssocID="{96D046C3-C708-4D2E-85DC-99D53321F7B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A74E0C4-400A-4AC6-A148-3F3079A8A802}" type="pres">
      <dgm:prSet presAssocID="{96D046C3-C708-4D2E-85DC-99D53321F7B2}" presName="spaceRect" presStyleCnt="0"/>
      <dgm:spPr/>
    </dgm:pt>
    <dgm:pt modelId="{9BDC2A29-19EB-492F-9BD8-05A2CF52F592}" type="pres">
      <dgm:prSet presAssocID="{96D046C3-C708-4D2E-85DC-99D53321F7B2}" presName="textRect" presStyleLbl="revTx" presStyleIdx="1" presStyleCnt="6">
        <dgm:presLayoutVars>
          <dgm:chMax val="1"/>
          <dgm:chPref val="1"/>
        </dgm:presLayoutVars>
      </dgm:prSet>
      <dgm:spPr/>
    </dgm:pt>
    <dgm:pt modelId="{B6ACA066-9195-4D0D-B3C8-EB3B669BC14C}" type="pres">
      <dgm:prSet presAssocID="{3E1334E9-7B7E-4309-90A8-95BD8ADDF12B}" presName="sibTrans" presStyleLbl="sibTrans2D1" presStyleIdx="0" presStyleCnt="0"/>
      <dgm:spPr/>
    </dgm:pt>
    <dgm:pt modelId="{CB20BE53-5631-490D-93D0-C75F5BD644C3}" type="pres">
      <dgm:prSet presAssocID="{ABACA5B8-C01E-405B-BD27-0E55B6548DBF}" presName="compNode" presStyleCnt="0"/>
      <dgm:spPr/>
    </dgm:pt>
    <dgm:pt modelId="{1A7D8DEE-A6FD-477C-B9DF-10C57F244544}" type="pres">
      <dgm:prSet presAssocID="{ABACA5B8-C01E-405B-BD27-0E55B6548DBF}" presName="iconBgRect" presStyleLbl="bgShp" presStyleIdx="2" presStyleCnt="6"/>
      <dgm:spPr/>
    </dgm:pt>
    <dgm:pt modelId="{929D712B-10D1-4423-AFDD-D9D3DC6F8E77}" type="pres">
      <dgm:prSet presAssocID="{ABACA5B8-C01E-405B-BD27-0E55B6548DB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1921A26-7A08-4913-9321-B7FAB7BA61B2}" type="pres">
      <dgm:prSet presAssocID="{ABACA5B8-C01E-405B-BD27-0E55B6548DBF}" presName="spaceRect" presStyleCnt="0"/>
      <dgm:spPr/>
    </dgm:pt>
    <dgm:pt modelId="{3A1A0455-5FA4-416B-847D-7AE8C2A47F70}" type="pres">
      <dgm:prSet presAssocID="{ABACA5B8-C01E-405B-BD27-0E55B6548DBF}" presName="textRect" presStyleLbl="revTx" presStyleIdx="2" presStyleCnt="6">
        <dgm:presLayoutVars>
          <dgm:chMax val="1"/>
          <dgm:chPref val="1"/>
        </dgm:presLayoutVars>
      </dgm:prSet>
      <dgm:spPr/>
    </dgm:pt>
    <dgm:pt modelId="{D613DAC0-F8E0-4A44-9D0F-73465612D819}" type="pres">
      <dgm:prSet presAssocID="{86B1287E-DA51-4B19-8196-9E523A6911F6}" presName="sibTrans" presStyleLbl="sibTrans2D1" presStyleIdx="0" presStyleCnt="0"/>
      <dgm:spPr/>
    </dgm:pt>
    <dgm:pt modelId="{C3BFCA9F-4F25-462A-88C8-47471DB5468C}" type="pres">
      <dgm:prSet presAssocID="{4DA490B9-0CCF-42E4-84C8-6256F361190A}" presName="compNode" presStyleCnt="0"/>
      <dgm:spPr/>
    </dgm:pt>
    <dgm:pt modelId="{637917EA-A57D-462B-A4EC-F031F4C66826}" type="pres">
      <dgm:prSet presAssocID="{4DA490B9-0CCF-42E4-84C8-6256F361190A}" presName="iconBgRect" presStyleLbl="bgShp" presStyleIdx="3" presStyleCnt="6"/>
      <dgm:spPr/>
    </dgm:pt>
    <dgm:pt modelId="{A098FF42-B46E-4669-BE0A-C430E5343DB3}" type="pres">
      <dgm:prSet presAssocID="{4DA490B9-0CCF-42E4-84C8-6256F361190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8D7BDF6-CA82-4151-B249-3210A9A9C2A1}" type="pres">
      <dgm:prSet presAssocID="{4DA490B9-0CCF-42E4-84C8-6256F361190A}" presName="spaceRect" presStyleCnt="0"/>
      <dgm:spPr/>
    </dgm:pt>
    <dgm:pt modelId="{4CA01C19-CF4F-4455-B3CE-9BD0895CE0F6}" type="pres">
      <dgm:prSet presAssocID="{4DA490B9-0CCF-42E4-84C8-6256F361190A}" presName="textRect" presStyleLbl="revTx" presStyleIdx="3" presStyleCnt="6">
        <dgm:presLayoutVars>
          <dgm:chMax val="1"/>
          <dgm:chPref val="1"/>
        </dgm:presLayoutVars>
      </dgm:prSet>
      <dgm:spPr/>
    </dgm:pt>
    <dgm:pt modelId="{2AEDF0BE-84A7-4E24-A92B-7E19D0DC20F8}" type="pres">
      <dgm:prSet presAssocID="{DB5A4BA9-D656-4A6F-BC56-866B9665D7A5}" presName="sibTrans" presStyleLbl="sibTrans2D1" presStyleIdx="0" presStyleCnt="0"/>
      <dgm:spPr/>
    </dgm:pt>
    <dgm:pt modelId="{C2B76BDF-4212-48CD-86B1-46961C1D23EA}" type="pres">
      <dgm:prSet presAssocID="{D87E607A-04FF-408F-A5A3-E7868E9E2525}" presName="compNode" presStyleCnt="0"/>
      <dgm:spPr/>
    </dgm:pt>
    <dgm:pt modelId="{74432F60-4F5D-40BA-A8BF-0BDE42BAF7B7}" type="pres">
      <dgm:prSet presAssocID="{D87E607A-04FF-408F-A5A3-E7868E9E2525}" presName="iconBgRect" presStyleLbl="bgShp" presStyleIdx="4" presStyleCnt="6"/>
      <dgm:spPr/>
    </dgm:pt>
    <dgm:pt modelId="{1747BC7D-2EAB-41EA-97B8-1265A706CB11}" type="pres">
      <dgm:prSet presAssocID="{D87E607A-04FF-408F-A5A3-E7868E9E252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418F9359-7FD6-44D7-BC50-A4164297FA04}" type="pres">
      <dgm:prSet presAssocID="{D87E607A-04FF-408F-A5A3-E7868E9E2525}" presName="spaceRect" presStyleCnt="0"/>
      <dgm:spPr/>
    </dgm:pt>
    <dgm:pt modelId="{5AC0974B-74A4-483A-9C31-5E1B38140EF5}" type="pres">
      <dgm:prSet presAssocID="{D87E607A-04FF-408F-A5A3-E7868E9E2525}" presName="textRect" presStyleLbl="revTx" presStyleIdx="4" presStyleCnt="6">
        <dgm:presLayoutVars>
          <dgm:chMax val="1"/>
          <dgm:chPref val="1"/>
        </dgm:presLayoutVars>
      </dgm:prSet>
      <dgm:spPr/>
    </dgm:pt>
    <dgm:pt modelId="{A2B6151B-6DE5-42AC-B7F0-80676BC6C4D9}" type="pres">
      <dgm:prSet presAssocID="{FC1D567A-5EC7-4C07-BD9F-875E7E905243}" presName="sibTrans" presStyleLbl="sibTrans2D1" presStyleIdx="0" presStyleCnt="0"/>
      <dgm:spPr/>
    </dgm:pt>
    <dgm:pt modelId="{E139C555-7D3E-4881-BFF4-24E27D1F910D}" type="pres">
      <dgm:prSet presAssocID="{06748305-9D5F-47C0-A226-326A4AF2CE01}" presName="compNode" presStyleCnt="0"/>
      <dgm:spPr/>
    </dgm:pt>
    <dgm:pt modelId="{ED4C54F6-9B15-4B76-9E79-E393145EA71E}" type="pres">
      <dgm:prSet presAssocID="{06748305-9D5F-47C0-A226-326A4AF2CE01}" presName="iconBgRect" presStyleLbl="bgShp" presStyleIdx="5" presStyleCnt="6"/>
      <dgm:spPr/>
    </dgm:pt>
    <dgm:pt modelId="{79ADF16D-C0C4-41D1-9701-FDDDA838C23E}" type="pres">
      <dgm:prSet presAssocID="{06748305-9D5F-47C0-A226-326A4AF2CE0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119FA46-17D9-4C84-BAC0-A4D395B9668E}" type="pres">
      <dgm:prSet presAssocID="{06748305-9D5F-47C0-A226-326A4AF2CE01}" presName="spaceRect" presStyleCnt="0"/>
      <dgm:spPr/>
    </dgm:pt>
    <dgm:pt modelId="{604CC43F-0FD4-40A9-A08A-135F918FA948}" type="pres">
      <dgm:prSet presAssocID="{06748305-9D5F-47C0-A226-326A4AF2CE0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CCC46615-5318-4839-BAD3-61E96E6B90CB}" type="presOf" srcId="{8B421C2E-085B-4EB2-A2C3-2B7F68C9EF46}" destId="{D0EEB220-2ADC-43D6-A6EC-444E877B6B52}" srcOrd="0" destOrd="0" presId="urn:microsoft.com/office/officeart/2018/2/layout/IconCircleList"/>
    <dgm:cxn modelId="{095F0C2B-84AE-4DF2-AF2E-244A7ECE1BE3}" type="presOf" srcId="{FC1D567A-5EC7-4C07-BD9F-875E7E905243}" destId="{A2B6151B-6DE5-42AC-B7F0-80676BC6C4D9}" srcOrd="0" destOrd="0" presId="urn:microsoft.com/office/officeart/2018/2/layout/IconCircleList"/>
    <dgm:cxn modelId="{C3E9655E-7F53-48BC-8048-E9848C1E9C57}" srcId="{03B53666-EEC2-458F-BAF1-B0E7A4A24955}" destId="{D87E607A-04FF-408F-A5A3-E7868E9E2525}" srcOrd="4" destOrd="0" parTransId="{E90A80E8-B3ED-4D2F-B25D-2AE17381E3CC}" sibTransId="{FC1D567A-5EC7-4C07-BD9F-875E7E905243}"/>
    <dgm:cxn modelId="{4DB6E560-B3A0-4E26-BD77-D2DC80CEB2C2}" type="presOf" srcId="{3E1334E9-7B7E-4309-90A8-95BD8ADDF12B}" destId="{B6ACA066-9195-4D0D-B3C8-EB3B669BC14C}" srcOrd="0" destOrd="0" presId="urn:microsoft.com/office/officeart/2018/2/layout/IconCircleList"/>
    <dgm:cxn modelId="{4F79F571-3BCE-4BC4-A837-9216B4CE1D3E}" srcId="{03B53666-EEC2-458F-BAF1-B0E7A4A24955}" destId="{8B421C2E-085B-4EB2-A2C3-2B7F68C9EF46}" srcOrd="0" destOrd="0" parTransId="{B38C6ADF-92B0-46F6-AA70-D97609273EAC}" sibTransId="{4E1DB679-1554-4D3F-8E42-5B193B85E92F}"/>
    <dgm:cxn modelId="{75AC1C72-FEF0-425F-88EB-282EDAAB9DFA}" type="presOf" srcId="{D87E607A-04FF-408F-A5A3-E7868E9E2525}" destId="{5AC0974B-74A4-483A-9C31-5E1B38140EF5}" srcOrd="0" destOrd="0" presId="urn:microsoft.com/office/officeart/2018/2/layout/IconCircleList"/>
    <dgm:cxn modelId="{F80C0B9A-92CB-499B-8401-2DB4CF9FE345}" srcId="{03B53666-EEC2-458F-BAF1-B0E7A4A24955}" destId="{ABACA5B8-C01E-405B-BD27-0E55B6548DBF}" srcOrd="2" destOrd="0" parTransId="{20E985D3-14BB-416C-8DBC-D2BDCAD30F63}" sibTransId="{86B1287E-DA51-4B19-8196-9E523A6911F6}"/>
    <dgm:cxn modelId="{E32995B4-C53A-43F3-8234-69A77F994961}" type="presOf" srcId="{4E1DB679-1554-4D3F-8E42-5B193B85E92F}" destId="{D9A6C89B-99D7-49A9-BBFA-354432B4CF7B}" srcOrd="0" destOrd="0" presId="urn:microsoft.com/office/officeart/2018/2/layout/IconCircleList"/>
    <dgm:cxn modelId="{6AF5CABB-6C91-47FE-8CA7-A7F93E9DE18D}" srcId="{03B53666-EEC2-458F-BAF1-B0E7A4A24955}" destId="{4DA490B9-0CCF-42E4-84C8-6256F361190A}" srcOrd="3" destOrd="0" parTransId="{EED3B94B-7ACB-4FB3-A6E2-060A65357060}" sibTransId="{DB5A4BA9-D656-4A6F-BC56-866B9665D7A5}"/>
    <dgm:cxn modelId="{08E02DBF-325C-4358-85F8-47DD734315BA}" type="presOf" srcId="{4DA490B9-0CCF-42E4-84C8-6256F361190A}" destId="{4CA01C19-CF4F-4455-B3CE-9BD0895CE0F6}" srcOrd="0" destOrd="0" presId="urn:microsoft.com/office/officeart/2018/2/layout/IconCircleList"/>
    <dgm:cxn modelId="{F130E8C5-C459-4903-BD53-165B33C50552}" type="presOf" srcId="{86B1287E-DA51-4B19-8196-9E523A6911F6}" destId="{D613DAC0-F8E0-4A44-9D0F-73465612D819}" srcOrd="0" destOrd="0" presId="urn:microsoft.com/office/officeart/2018/2/layout/IconCircleList"/>
    <dgm:cxn modelId="{55047DCE-48C7-4389-A459-2B69E87CD6F4}" type="presOf" srcId="{DB5A4BA9-D656-4A6F-BC56-866B9665D7A5}" destId="{2AEDF0BE-84A7-4E24-A92B-7E19D0DC20F8}" srcOrd="0" destOrd="0" presId="urn:microsoft.com/office/officeart/2018/2/layout/IconCircleList"/>
    <dgm:cxn modelId="{14CB0CD3-F49B-41E3-AB67-D3AD3A91DF21}" type="presOf" srcId="{ABACA5B8-C01E-405B-BD27-0E55B6548DBF}" destId="{3A1A0455-5FA4-416B-847D-7AE8C2A47F70}" srcOrd="0" destOrd="0" presId="urn:microsoft.com/office/officeart/2018/2/layout/IconCircleList"/>
    <dgm:cxn modelId="{EAB2A0E6-3CC8-4383-A7E4-582A320355EB}" srcId="{03B53666-EEC2-458F-BAF1-B0E7A4A24955}" destId="{96D046C3-C708-4D2E-85DC-99D53321F7B2}" srcOrd="1" destOrd="0" parTransId="{D96A25A1-CD1B-4F91-848B-196047ADC362}" sibTransId="{3E1334E9-7B7E-4309-90A8-95BD8ADDF12B}"/>
    <dgm:cxn modelId="{85DF05E9-5072-4F57-B323-02971BE9C2D6}" type="presOf" srcId="{06748305-9D5F-47C0-A226-326A4AF2CE01}" destId="{604CC43F-0FD4-40A9-A08A-135F918FA948}" srcOrd="0" destOrd="0" presId="urn:microsoft.com/office/officeart/2018/2/layout/IconCircleList"/>
    <dgm:cxn modelId="{C55BC4EE-0FAF-4FCA-A0A4-4D02CC2D3391}" srcId="{03B53666-EEC2-458F-BAF1-B0E7A4A24955}" destId="{06748305-9D5F-47C0-A226-326A4AF2CE01}" srcOrd="5" destOrd="0" parTransId="{5170663F-38FB-4A39-8DA5-CC7C653C62EE}" sibTransId="{27558EEA-EAC1-401D-96DF-45146A1F5EC6}"/>
    <dgm:cxn modelId="{727392EF-A326-4FBB-8484-39F273BDD4C6}" type="presOf" srcId="{96D046C3-C708-4D2E-85DC-99D53321F7B2}" destId="{9BDC2A29-19EB-492F-9BD8-05A2CF52F592}" srcOrd="0" destOrd="0" presId="urn:microsoft.com/office/officeart/2018/2/layout/IconCircleList"/>
    <dgm:cxn modelId="{327104F6-51F7-42C7-B500-E1C6BA5D1690}" type="presOf" srcId="{03B53666-EEC2-458F-BAF1-B0E7A4A24955}" destId="{B9C769EE-2D43-4D5D-BBBB-174C88610E5D}" srcOrd="0" destOrd="0" presId="urn:microsoft.com/office/officeart/2018/2/layout/IconCircleList"/>
    <dgm:cxn modelId="{74D37783-8B88-4999-BCA5-C524E780DFC8}" type="presParOf" srcId="{B9C769EE-2D43-4D5D-BBBB-174C88610E5D}" destId="{53D56570-F4DA-455A-8FD7-C3E27A6B2342}" srcOrd="0" destOrd="0" presId="urn:microsoft.com/office/officeart/2018/2/layout/IconCircleList"/>
    <dgm:cxn modelId="{40AA3885-8E34-4F42-AB71-4F398DDDC5FC}" type="presParOf" srcId="{53D56570-F4DA-455A-8FD7-C3E27A6B2342}" destId="{F3C60428-BF68-4F0D-AABF-497C21FA42AA}" srcOrd="0" destOrd="0" presId="urn:microsoft.com/office/officeart/2018/2/layout/IconCircleList"/>
    <dgm:cxn modelId="{67F1DAE9-68FD-414D-93C6-564175A195C1}" type="presParOf" srcId="{F3C60428-BF68-4F0D-AABF-497C21FA42AA}" destId="{783AB305-FF17-4399-B783-4FB97B36593B}" srcOrd="0" destOrd="0" presId="urn:microsoft.com/office/officeart/2018/2/layout/IconCircleList"/>
    <dgm:cxn modelId="{2D4F99A7-E503-46A4-8BAD-56B84CE93EFE}" type="presParOf" srcId="{F3C60428-BF68-4F0D-AABF-497C21FA42AA}" destId="{7FA63AC8-22AF-46C8-9711-7BD94B608556}" srcOrd="1" destOrd="0" presId="urn:microsoft.com/office/officeart/2018/2/layout/IconCircleList"/>
    <dgm:cxn modelId="{78D8B34F-7B55-475B-B4CC-359C88CB15A1}" type="presParOf" srcId="{F3C60428-BF68-4F0D-AABF-497C21FA42AA}" destId="{BE7B88F4-847E-4C10-B9CD-F396CA049294}" srcOrd="2" destOrd="0" presId="urn:microsoft.com/office/officeart/2018/2/layout/IconCircleList"/>
    <dgm:cxn modelId="{E8757673-38C0-4B57-BB48-03C4643D05B0}" type="presParOf" srcId="{F3C60428-BF68-4F0D-AABF-497C21FA42AA}" destId="{D0EEB220-2ADC-43D6-A6EC-444E877B6B52}" srcOrd="3" destOrd="0" presId="urn:microsoft.com/office/officeart/2018/2/layout/IconCircleList"/>
    <dgm:cxn modelId="{A308D8D0-6B0F-43F4-8615-B2E4C4BB0272}" type="presParOf" srcId="{53D56570-F4DA-455A-8FD7-C3E27A6B2342}" destId="{D9A6C89B-99D7-49A9-BBFA-354432B4CF7B}" srcOrd="1" destOrd="0" presId="urn:microsoft.com/office/officeart/2018/2/layout/IconCircleList"/>
    <dgm:cxn modelId="{08499347-5E27-4254-8B30-BE597F1BDBAE}" type="presParOf" srcId="{53D56570-F4DA-455A-8FD7-C3E27A6B2342}" destId="{E586683F-B844-4C4A-ACBA-997517F01F2A}" srcOrd="2" destOrd="0" presId="urn:microsoft.com/office/officeart/2018/2/layout/IconCircleList"/>
    <dgm:cxn modelId="{6CC46619-5506-44CF-A127-C0F2BA916BF2}" type="presParOf" srcId="{E586683F-B844-4C4A-ACBA-997517F01F2A}" destId="{81F6BB9E-2FE2-47FF-858E-31883C0CCF3F}" srcOrd="0" destOrd="0" presId="urn:microsoft.com/office/officeart/2018/2/layout/IconCircleList"/>
    <dgm:cxn modelId="{D9F86DE4-9B69-4697-8AF1-1DBA307B8AA6}" type="presParOf" srcId="{E586683F-B844-4C4A-ACBA-997517F01F2A}" destId="{1B085946-0AA7-40E4-A694-1D7D951E0B4C}" srcOrd="1" destOrd="0" presId="urn:microsoft.com/office/officeart/2018/2/layout/IconCircleList"/>
    <dgm:cxn modelId="{B4275801-4D6D-4B4E-AE46-68FD31CABB6E}" type="presParOf" srcId="{E586683F-B844-4C4A-ACBA-997517F01F2A}" destId="{8A74E0C4-400A-4AC6-A148-3F3079A8A802}" srcOrd="2" destOrd="0" presId="urn:microsoft.com/office/officeart/2018/2/layout/IconCircleList"/>
    <dgm:cxn modelId="{A8C1FF1F-3CDC-4E09-B9F7-D04D5D96FC7F}" type="presParOf" srcId="{E586683F-B844-4C4A-ACBA-997517F01F2A}" destId="{9BDC2A29-19EB-492F-9BD8-05A2CF52F592}" srcOrd="3" destOrd="0" presId="urn:microsoft.com/office/officeart/2018/2/layout/IconCircleList"/>
    <dgm:cxn modelId="{5AD9B0D4-CF03-46DB-A354-8D9E71377CFD}" type="presParOf" srcId="{53D56570-F4DA-455A-8FD7-C3E27A6B2342}" destId="{B6ACA066-9195-4D0D-B3C8-EB3B669BC14C}" srcOrd="3" destOrd="0" presId="urn:microsoft.com/office/officeart/2018/2/layout/IconCircleList"/>
    <dgm:cxn modelId="{A8AC3EE0-4647-4A51-8BF8-F03A798162F1}" type="presParOf" srcId="{53D56570-F4DA-455A-8FD7-C3E27A6B2342}" destId="{CB20BE53-5631-490D-93D0-C75F5BD644C3}" srcOrd="4" destOrd="0" presId="urn:microsoft.com/office/officeart/2018/2/layout/IconCircleList"/>
    <dgm:cxn modelId="{3AEA359B-1111-428F-90FB-276175CA2BE7}" type="presParOf" srcId="{CB20BE53-5631-490D-93D0-C75F5BD644C3}" destId="{1A7D8DEE-A6FD-477C-B9DF-10C57F244544}" srcOrd="0" destOrd="0" presId="urn:microsoft.com/office/officeart/2018/2/layout/IconCircleList"/>
    <dgm:cxn modelId="{C0BE57CD-CAD6-498D-8431-2AE33998B7A0}" type="presParOf" srcId="{CB20BE53-5631-490D-93D0-C75F5BD644C3}" destId="{929D712B-10D1-4423-AFDD-D9D3DC6F8E77}" srcOrd="1" destOrd="0" presId="urn:microsoft.com/office/officeart/2018/2/layout/IconCircleList"/>
    <dgm:cxn modelId="{970E34FF-9AFB-4D1F-9856-22FF99DE244F}" type="presParOf" srcId="{CB20BE53-5631-490D-93D0-C75F5BD644C3}" destId="{01921A26-7A08-4913-9321-B7FAB7BA61B2}" srcOrd="2" destOrd="0" presId="urn:microsoft.com/office/officeart/2018/2/layout/IconCircleList"/>
    <dgm:cxn modelId="{1A55F7C9-7BAB-4135-B521-2552FFAEF1F3}" type="presParOf" srcId="{CB20BE53-5631-490D-93D0-C75F5BD644C3}" destId="{3A1A0455-5FA4-416B-847D-7AE8C2A47F70}" srcOrd="3" destOrd="0" presId="urn:microsoft.com/office/officeart/2018/2/layout/IconCircleList"/>
    <dgm:cxn modelId="{94360C31-23CF-4814-B006-052D8EAD5DEA}" type="presParOf" srcId="{53D56570-F4DA-455A-8FD7-C3E27A6B2342}" destId="{D613DAC0-F8E0-4A44-9D0F-73465612D819}" srcOrd="5" destOrd="0" presId="urn:microsoft.com/office/officeart/2018/2/layout/IconCircleList"/>
    <dgm:cxn modelId="{3BB4D424-F045-473D-AEFF-CC95C774947D}" type="presParOf" srcId="{53D56570-F4DA-455A-8FD7-C3E27A6B2342}" destId="{C3BFCA9F-4F25-462A-88C8-47471DB5468C}" srcOrd="6" destOrd="0" presId="urn:microsoft.com/office/officeart/2018/2/layout/IconCircleList"/>
    <dgm:cxn modelId="{04EC821F-DB65-4844-B5BB-A21DE6D8AA1D}" type="presParOf" srcId="{C3BFCA9F-4F25-462A-88C8-47471DB5468C}" destId="{637917EA-A57D-462B-A4EC-F031F4C66826}" srcOrd="0" destOrd="0" presId="urn:microsoft.com/office/officeart/2018/2/layout/IconCircleList"/>
    <dgm:cxn modelId="{872AB3E2-55AA-4783-86D0-B60F20C9CCB2}" type="presParOf" srcId="{C3BFCA9F-4F25-462A-88C8-47471DB5468C}" destId="{A098FF42-B46E-4669-BE0A-C430E5343DB3}" srcOrd="1" destOrd="0" presId="urn:microsoft.com/office/officeart/2018/2/layout/IconCircleList"/>
    <dgm:cxn modelId="{8B4CE3EA-AE6E-4432-9173-EAC0C87C2B4F}" type="presParOf" srcId="{C3BFCA9F-4F25-462A-88C8-47471DB5468C}" destId="{78D7BDF6-CA82-4151-B249-3210A9A9C2A1}" srcOrd="2" destOrd="0" presId="urn:microsoft.com/office/officeart/2018/2/layout/IconCircleList"/>
    <dgm:cxn modelId="{E9931345-FD03-4B32-85CA-A85FE346A49E}" type="presParOf" srcId="{C3BFCA9F-4F25-462A-88C8-47471DB5468C}" destId="{4CA01C19-CF4F-4455-B3CE-9BD0895CE0F6}" srcOrd="3" destOrd="0" presId="urn:microsoft.com/office/officeart/2018/2/layout/IconCircleList"/>
    <dgm:cxn modelId="{56E84786-F6D0-4B0F-9241-35731148F6CD}" type="presParOf" srcId="{53D56570-F4DA-455A-8FD7-C3E27A6B2342}" destId="{2AEDF0BE-84A7-4E24-A92B-7E19D0DC20F8}" srcOrd="7" destOrd="0" presId="urn:microsoft.com/office/officeart/2018/2/layout/IconCircleList"/>
    <dgm:cxn modelId="{328D0010-EFC9-44E4-9731-9F40381D31C8}" type="presParOf" srcId="{53D56570-F4DA-455A-8FD7-C3E27A6B2342}" destId="{C2B76BDF-4212-48CD-86B1-46961C1D23EA}" srcOrd="8" destOrd="0" presId="urn:microsoft.com/office/officeart/2018/2/layout/IconCircleList"/>
    <dgm:cxn modelId="{57BBC1E9-6BFA-4DA3-B1A4-0BB0B6AA4E95}" type="presParOf" srcId="{C2B76BDF-4212-48CD-86B1-46961C1D23EA}" destId="{74432F60-4F5D-40BA-A8BF-0BDE42BAF7B7}" srcOrd="0" destOrd="0" presId="urn:microsoft.com/office/officeart/2018/2/layout/IconCircleList"/>
    <dgm:cxn modelId="{322DFA4B-20A5-4B06-85AA-64B4FEDCF8C5}" type="presParOf" srcId="{C2B76BDF-4212-48CD-86B1-46961C1D23EA}" destId="{1747BC7D-2EAB-41EA-97B8-1265A706CB11}" srcOrd="1" destOrd="0" presId="urn:microsoft.com/office/officeart/2018/2/layout/IconCircleList"/>
    <dgm:cxn modelId="{AFDA25D6-EE0A-4E62-A5CC-B9EAA42BFF83}" type="presParOf" srcId="{C2B76BDF-4212-48CD-86B1-46961C1D23EA}" destId="{418F9359-7FD6-44D7-BC50-A4164297FA04}" srcOrd="2" destOrd="0" presId="urn:microsoft.com/office/officeart/2018/2/layout/IconCircleList"/>
    <dgm:cxn modelId="{D8566D22-C730-4804-B6BD-7D9126E19701}" type="presParOf" srcId="{C2B76BDF-4212-48CD-86B1-46961C1D23EA}" destId="{5AC0974B-74A4-483A-9C31-5E1B38140EF5}" srcOrd="3" destOrd="0" presId="urn:microsoft.com/office/officeart/2018/2/layout/IconCircleList"/>
    <dgm:cxn modelId="{0352420F-E11B-4909-814B-4EFFB17840AB}" type="presParOf" srcId="{53D56570-F4DA-455A-8FD7-C3E27A6B2342}" destId="{A2B6151B-6DE5-42AC-B7F0-80676BC6C4D9}" srcOrd="9" destOrd="0" presId="urn:microsoft.com/office/officeart/2018/2/layout/IconCircleList"/>
    <dgm:cxn modelId="{4EF132DB-6739-4346-A448-AF1DFEB362AE}" type="presParOf" srcId="{53D56570-F4DA-455A-8FD7-C3E27A6B2342}" destId="{E139C555-7D3E-4881-BFF4-24E27D1F910D}" srcOrd="10" destOrd="0" presId="urn:microsoft.com/office/officeart/2018/2/layout/IconCircleList"/>
    <dgm:cxn modelId="{B14F8A53-8865-47B4-8230-8C0467D20F2E}" type="presParOf" srcId="{E139C555-7D3E-4881-BFF4-24E27D1F910D}" destId="{ED4C54F6-9B15-4B76-9E79-E393145EA71E}" srcOrd="0" destOrd="0" presId="urn:microsoft.com/office/officeart/2018/2/layout/IconCircleList"/>
    <dgm:cxn modelId="{C2F14D2C-F2CC-4FC0-90CC-E6C12683DBA1}" type="presParOf" srcId="{E139C555-7D3E-4881-BFF4-24E27D1F910D}" destId="{79ADF16D-C0C4-41D1-9701-FDDDA838C23E}" srcOrd="1" destOrd="0" presId="urn:microsoft.com/office/officeart/2018/2/layout/IconCircleList"/>
    <dgm:cxn modelId="{D8D7F89D-0210-40F6-A6E2-8F9E4D3E40BD}" type="presParOf" srcId="{E139C555-7D3E-4881-BFF4-24E27D1F910D}" destId="{A119FA46-17D9-4C84-BAC0-A4D395B9668E}" srcOrd="2" destOrd="0" presId="urn:microsoft.com/office/officeart/2018/2/layout/IconCircleList"/>
    <dgm:cxn modelId="{82CF98C4-563B-41A8-869C-22B9A1CE228D}" type="presParOf" srcId="{E139C555-7D3E-4881-BFF4-24E27D1F910D}" destId="{604CC43F-0FD4-40A9-A08A-135F918FA94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8F2D9-7A3F-4BA2-B082-D88D58DE851B}">
      <dsp:nvSpPr>
        <dsp:cNvPr id="0" name=""/>
        <dsp:cNvSpPr/>
      </dsp:nvSpPr>
      <dsp:spPr>
        <a:xfrm>
          <a:off x="0" y="91764"/>
          <a:ext cx="10515600" cy="12392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34957-4306-42DF-A813-5CC5ABA01090}">
      <dsp:nvSpPr>
        <dsp:cNvPr id="0" name=""/>
        <dsp:cNvSpPr/>
      </dsp:nvSpPr>
      <dsp:spPr>
        <a:xfrm>
          <a:off x="132238" y="256321"/>
          <a:ext cx="681613" cy="681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49E2D-FD46-428B-A0A0-95E2945CED87}">
      <dsp:nvSpPr>
        <dsp:cNvPr id="0" name=""/>
        <dsp:cNvSpPr/>
      </dsp:nvSpPr>
      <dsp:spPr>
        <a:xfrm>
          <a:off x="1120909" y="95940"/>
          <a:ext cx="9354966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 recommend that Principal Acquires Footprint Asset Management for their minimum bid of $337 Million.</a:t>
          </a:r>
        </a:p>
      </dsp:txBody>
      <dsp:txXfrm>
        <a:off x="1120909" y="95940"/>
        <a:ext cx="9354966" cy="1239298"/>
      </dsp:txXfrm>
    </dsp:sp>
    <dsp:sp modelId="{506F79DD-FF67-467B-A53C-4F1BE5640605}">
      <dsp:nvSpPr>
        <dsp:cNvPr id="0" name=""/>
        <dsp:cNvSpPr/>
      </dsp:nvSpPr>
      <dsp:spPr>
        <a:xfrm>
          <a:off x="6603451" y="6897"/>
          <a:ext cx="4349390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603451" y="6897"/>
        <a:ext cx="4349390" cy="1239298"/>
      </dsp:txXfrm>
    </dsp:sp>
    <dsp:sp modelId="{810D956E-7680-40C3-A786-2ADD67DC70C7}">
      <dsp:nvSpPr>
        <dsp:cNvPr id="0" name=""/>
        <dsp:cNvSpPr/>
      </dsp:nvSpPr>
      <dsp:spPr>
        <a:xfrm>
          <a:off x="0" y="1521195"/>
          <a:ext cx="10515600" cy="12392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FBC12-BF2A-4ACB-8318-E48C7AC05A2A}">
      <dsp:nvSpPr>
        <dsp:cNvPr id="0" name=""/>
        <dsp:cNvSpPr/>
      </dsp:nvSpPr>
      <dsp:spPr>
        <a:xfrm>
          <a:off x="155197" y="1800038"/>
          <a:ext cx="681613" cy="6816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0EC6C-B628-487C-A3ED-BCA3F5301BC7}">
      <dsp:nvSpPr>
        <dsp:cNvPr id="0" name=""/>
        <dsp:cNvSpPr/>
      </dsp:nvSpPr>
      <dsp:spPr>
        <a:xfrm>
          <a:off x="991347" y="1556019"/>
          <a:ext cx="9081410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 also believe Footprint Asset Management will fill the gaps in principals ESG scores.</a:t>
          </a:r>
        </a:p>
      </dsp:txBody>
      <dsp:txXfrm>
        <a:off x="991347" y="1556019"/>
        <a:ext cx="9081410" cy="1239298"/>
      </dsp:txXfrm>
    </dsp:sp>
    <dsp:sp modelId="{D773216E-2B01-485E-AF75-16EBBB434A74}">
      <dsp:nvSpPr>
        <dsp:cNvPr id="0" name=""/>
        <dsp:cNvSpPr/>
      </dsp:nvSpPr>
      <dsp:spPr>
        <a:xfrm>
          <a:off x="0" y="3105997"/>
          <a:ext cx="10515600" cy="12392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2D3E5-ACB3-4EE6-94F8-6DEFDA96D2F4}">
      <dsp:nvSpPr>
        <dsp:cNvPr id="0" name=""/>
        <dsp:cNvSpPr/>
      </dsp:nvSpPr>
      <dsp:spPr>
        <a:xfrm>
          <a:off x="20401" y="3391189"/>
          <a:ext cx="681613" cy="6816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1785A-AF92-46F2-BD60-F9E1EBC646D9}">
      <dsp:nvSpPr>
        <dsp:cNvPr id="0" name=""/>
        <dsp:cNvSpPr/>
      </dsp:nvSpPr>
      <dsp:spPr>
        <a:xfrm>
          <a:off x="991347" y="3105142"/>
          <a:ext cx="9081410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Values retaining employees like Principal.</a:t>
          </a:r>
        </a:p>
      </dsp:txBody>
      <dsp:txXfrm>
        <a:off x="991347" y="3105142"/>
        <a:ext cx="9081410" cy="1239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AB305-FF17-4399-B783-4FB97B36593B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63AC8-22AF-46C8-9711-7BD94B608556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EB220-2ADC-43D6-A6EC-444E877B6B52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ESG investing is a growing field, expected AUM growth of 5% till 2026</a:t>
          </a:r>
          <a:r>
            <a:rPr lang="en-US" sz="1600" b="0" kern="1200">
              <a:latin typeface="Calibri Light" panose="020F0302020204030204"/>
            </a:rPr>
            <a:t>.</a:t>
          </a:r>
          <a:endParaRPr lang="en-US" sz="1600" b="0" kern="1200"/>
        </a:p>
      </dsp:txBody>
      <dsp:txXfrm>
        <a:off x="1172126" y="908559"/>
        <a:ext cx="2114937" cy="897246"/>
      </dsp:txXfrm>
    </dsp:sp>
    <dsp:sp modelId="{81F6BB9E-2FE2-47FF-858E-31883C0CCF3F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85946-0AA7-40E4-A694-1D7D951E0B4C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C2A29-19EB-492F-9BD8-05A2CF52F592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+mn-lt"/>
            </a:rPr>
            <a:t>Footprint Asset Management makes Principal a more complete and well rounded ESG company</a:t>
          </a:r>
        </a:p>
      </dsp:txBody>
      <dsp:txXfrm>
        <a:off x="4745088" y="908559"/>
        <a:ext cx="2114937" cy="897246"/>
      </dsp:txXfrm>
    </dsp:sp>
    <dsp:sp modelId="{1A7D8DEE-A6FD-477C-B9DF-10C57F244544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D712B-10D1-4423-AFDD-D9D3DC6F8E77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A0455-5FA4-416B-847D-7AE8C2A47F70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Culturally both Principal and Footprint believe in investing in employees to develop and maintain customer relations</a:t>
          </a:r>
        </a:p>
      </dsp:txBody>
      <dsp:txXfrm>
        <a:off x="8318049" y="908559"/>
        <a:ext cx="2114937" cy="897246"/>
      </dsp:txXfrm>
    </dsp:sp>
    <dsp:sp modelId="{637917EA-A57D-462B-A4EC-F031F4C66826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8FF42-B46E-4669-BE0A-C430E5343DB3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01C19-CF4F-4455-B3CE-9BD0895CE0F6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Footprint minimum bid is nearly $300 million below our valuation of them</a:t>
          </a:r>
        </a:p>
      </dsp:txBody>
      <dsp:txXfrm>
        <a:off x="1172126" y="2545532"/>
        <a:ext cx="2114937" cy="897246"/>
      </dsp:txXfrm>
    </dsp:sp>
    <dsp:sp modelId="{74432F60-4F5D-40BA-A8BF-0BDE42BAF7B7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7BC7D-2EAB-41EA-97B8-1265A706CB11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0974B-74A4-483A-9C31-5E1B38140EF5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Financing options available are through newly issued debt or equity if debt</a:t>
          </a:r>
          <a:r>
            <a:rPr lang="en-US" sz="1600" b="0" kern="1200">
              <a:latin typeface="Calibri Light" panose="020F0302020204030204"/>
            </a:rPr>
            <a:t> is</a:t>
          </a:r>
          <a:r>
            <a:rPr lang="en-US" sz="1600" b="0" kern="1200"/>
            <a:t> committed elsewhere</a:t>
          </a:r>
        </a:p>
      </dsp:txBody>
      <dsp:txXfrm>
        <a:off x="4745088" y="2545532"/>
        <a:ext cx="2114937" cy="897246"/>
      </dsp:txXfrm>
    </dsp:sp>
    <dsp:sp modelId="{ED4C54F6-9B15-4B76-9E79-E393145EA71E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DF16D-C0C4-41D1-9701-FDDDA838C23E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CC43F-0FD4-40A9-A08A-135F918FA948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Footprint matches Principals goals for operating margin and YOY revenue Growth</a:t>
          </a:r>
        </a:p>
      </dsp:txBody>
      <dsp:txXfrm>
        <a:off x="8318049" y="2545532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753BB-B866-46E6-BEEF-D5FB1A4FF414}" type="datetimeFigureOut"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3EE10-92C8-47A2-BAA1-54DB647BC0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Augustine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latin typeface="+mn-lt"/>
                <a:ea typeface="+mn-ea"/>
                <a:cs typeface="Calibri"/>
              </a:rPr>
              <a:t>Comparison of ideology between Principal </a:t>
            </a:r>
            <a:r>
              <a:rPr lang="en-US" sz="1200">
                <a:cs typeface="Calibri"/>
              </a:rPr>
              <a:t>Financial Group, </a:t>
            </a:r>
            <a:r>
              <a:rPr lang="en-US" sz="1200" kern="1200">
                <a:latin typeface="+mn-lt"/>
                <a:ea typeface="+mn-ea"/>
                <a:cs typeface="Calibri"/>
              </a:rPr>
              <a:t>Quant </a:t>
            </a:r>
            <a:r>
              <a:rPr lang="en-US" sz="1200">
                <a:cs typeface="Calibri"/>
              </a:rPr>
              <a:t>Impact Partners, and</a:t>
            </a:r>
            <a:r>
              <a:rPr lang="en-US" sz="1200" kern="1200">
                <a:latin typeface="+mn-lt"/>
                <a:ea typeface="+mn-ea"/>
                <a:cs typeface="Calibri"/>
              </a:rPr>
              <a:t> Footprint</a:t>
            </a:r>
            <a:r>
              <a:rPr lang="en-US" sz="1200">
                <a:cs typeface="Calibri"/>
              </a:rPr>
              <a:t> Asset Management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3EE10-92C8-47A2-BAA1-54DB647BC035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Augustine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3EE10-92C8-47A2-BAA1-54DB647BC035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0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Augustine</a:t>
            </a:r>
          </a:p>
          <a:p>
            <a:pPr lvl="0">
              <a:lnSpc>
                <a:spcPct val="100000"/>
              </a:lnSpc>
            </a:pPr>
            <a:r>
              <a:rPr lang="en-US"/>
              <a:t>Our valuation puts that bid almost $300 million undervalued</a:t>
            </a:r>
          </a:p>
          <a:p>
            <a:pPr lvl="0">
              <a:lnSpc>
                <a:spcPct val="100000"/>
              </a:lnSpc>
            </a:pPr>
            <a:r>
              <a:rPr lang="en-US"/>
              <a:t>Quant Impact Partners is also undervalued but acquiring both would be too harmful to diversification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3EE10-92C8-47A2-BAA1-54DB647BC035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4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3EE10-92C8-47A2-BAA1-54DB647BC035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6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Augustine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3EE10-92C8-47A2-BAA1-54DB647BC035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67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Augustine</a:t>
            </a:r>
          </a:p>
          <a:p>
            <a:r>
              <a:rPr lang="en-US">
                <a:cs typeface="Calibri"/>
              </a:rPr>
              <a:t>Miscellaneous Expenses is a combination of interest expense, fund expense &amp; distribution fees, and miscellaneous expense as seen on the income statement for each company.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3EE10-92C8-47A2-BAA1-54DB647BC035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9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F66E-6CBA-59C5-F9BD-9ED5C2C16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40F4C-3F91-D50E-6D58-83B9B13BC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05169-EE66-F96B-DD6F-83987C6F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A6D1-D1E1-4096-8B8A-F63208DBA10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9491B-A36B-3A98-4976-98EB7E16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AF41-ABFF-16FC-64DF-CC0F0748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B7-B7B9-439E-BAA7-E29D531B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2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D4A19-DB29-D174-7C3F-C9E45D0B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F9688-0A0A-E2D9-60B5-60CA58F3F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5936-7CEB-B0AB-E8EE-DE7176AC4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A6D1-D1E1-4096-8B8A-F63208DBA10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5ADFE-B66D-7C39-A38C-99399E94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506E0-5B71-2505-F3AB-055EF0EC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B7-B7B9-439E-BAA7-E29D531B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0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827E1C-2EDF-61D1-33BF-0758217FA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4D939-800D-053C-0B3F-544309A64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4F8BF-88B2-F382-A691-FD6FBDB8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A6D1-D1E1-4096-8B8A-F63208DBA10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5FD97-3856-ADEC-BC85-8B5FD7D7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A60F9-2C5A-6DB6-D12F-79C3C92B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B7-B7B9-439E-BAA7-E29D531B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6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6E85-5F99-4488-C0FB-E1DA64F1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5600-E8A9-9C20-76A4-037881B8A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500F8-7602-4886-3306-8CCF1AF43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A6D1-D1E1-4096-8B8A-F63208DBA10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AA55A-D89F-56DF-3BE5-1A353145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AC3FB-30F3-A1DB-E06B-23B0A96C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B7-B7B9-439E-BAA7-E29D531B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4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D19BE-BC1E-5F5E-BC46-71A9388F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753A1-A5E7-8885-55A3-7DB88242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B92E6-5685-1A4B-54A6-A6D5AA1D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A6D1-D1E1-4096-8B8A-F63208DBA10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AFA78-6E81-BA41-5358-617A42DA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E5E5B-EA11-A939-0A7B-4AADEA67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B7-B7B9-439E-BAA7-E29D531B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ACCC-BFEB-6F9B-2108-49AA65B7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B3213-D7A5-EC06-4487-39E5420CD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5AC17-95D4-01D4-9301-6177BD0CA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72117-C9D3-F045-E16E-6430752DB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A6D1-D1E1-4096-8B8A-F63208DBA10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A55ED-0E30-34C3-8F30-8D488C72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D9D09-94BD-3D25-7D83-84F9B0AA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B7-B7B9-439E-BAA7-E29D531B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0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BF5EE-9363-A01E-55CD-8FCFF59B6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4B6BC-80EE-1889-A34A-9FBDE2447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481F6-537F-8773-695F-B759141FD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74B050-C3B3-A7D5-1FDA-D5E259F35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E1B80-1ED0-8706-E20C-26B339FAA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1C3AB0-7CFB-EB97-23E4-B89D1A4F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A6D1-D1E1-4096-8B8A-F63208DBA10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8C68E-C2FA-E3BD-0046-64EE835A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34BF9F-BCD2-746F-7D02-FCC31258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B7-B7B9-439E-BAA7-E29D531B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1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E939-AB5F-41D4-1A39-BACA2F12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ACED8F-99E7-6FAD-EE3B-95BEDAE5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A6D1-D1E1-4096-8B8A-F63208DBA10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DABA2-1342-0A12-67EA-D8A39552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D7C05-F1E0-0C34-A1B2-5A0E2BE5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B7-B7B9-439E-BAA7-E29D531B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4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66A44-1FDA-494E-B37E-BC5381C1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A6D1-D1E1-4096-8B8A-F63208DBA10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716E7F-9F39-D625-DD28-DF35D52A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A5389-E879-D1D9-D06C-75135F6A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B7-B7B9-439E-BAA7-E29D531B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4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F6C6-4B1A-55AF-356A-6B75A05B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4E372-9A0A-87A5-377C-59E2C42DF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F4C16-B6DF-DE2E-9E2B-81747B933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79E0A-DF62-5598-9021-445F1E460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A6D1-D1E1-4096-8B8A-F63208DBA10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8D736-7AFF-1B05-476E-B378ABB7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6E25C-E5D8-F4BB-25A6-42ABDBFE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B7-B7B9-439E-BAA7-E29D531B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4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E1372-1212-0FF0-618B-0BF47F14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AAB41F-3975-96E6-243A-AA28C90C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001D6-1A0F-C541-F4D9-EB977E4F2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F6ADA-C1EA-1343-F5B6-B33FA7982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A6D1-D1E1-4096-8B8A-F63208DBA10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2AFE4-EB75-D222-1C04-2B8C8BCB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319D0-1036-7891-C1F4-8BDE722F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B7-B7B9-439E-BAA7-E29D531B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1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C7C16-0676-AE55-59CF-D29300B2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647A2-0BC2-58CC-1252-9B1B4653E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3D59F-8170-26AC-72AA-E92A22CE6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CA6D1-D1E1-4096-8B8A-F63208DBA10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35DB2-2CF6-77F2-55EE-C4B9C523A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517AB-57ED-8610-1831-EEF52592F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004B7-B7B9-439E-BAA7-E29D531B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2_4646D2DF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microsoft.com/office/2018/10/relationships/comments" Target="../comments/modernComment_115_E37BC2B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92F72E66-8154-278D-506C-EE08DA625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22" r="9091" b="1698"/>
          <a:stretch/>
        </p:blipFill>
        <p:spPr>
          <a:xfrm>
            <a:off x="20" y="-1784"/>
            <a:ext cx="12191980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30C04-2813-CD6D-84B5-BE132ED4C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295787"/>
            <a:ext cx="9078562" cy="1196293"/>
          </a:xfrm>
        </p:spPr>
        <p:txBody>
          <a:bodyPr>
            <a:normAutofit/>
          </a:bodyPr>
          <a:lstStyle/>
          <a:p>
            <a:pPr algn="l"/>
            <a:r>
              <a:rPr lang="en-US" sz="6600">
                <a:cs typeface="Calibri Light"/>
              </a:rPr>
              <a:t>Brooks Case Competition</a:t>
            </a:r>
            <a:endParaRPr lang="en-US" sz="660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019E6B-E8EC-9D8A-9B88-C4A589655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200">
                <a:cs typeface="Calibri"/>
              </a:rPr>
              <a:t>By, Nathan Park, Nathan Gupton, Michael Santoro, and Augustine Quintero </a:t>
            </a:r>
            <a:endParaRPr lang="en-US" sz="2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4CFC42-EEB5-0889-F270-8D5ED4BFA1C0}"/>
              </a:ext>
            </a:extLst>
          </p:cNvPr>
          <p:cNvSpPr txBox="1"/>
          <p:nvPr/>
        </p:nvSpPr>
        <p:spPr>
          <a:xfrm>
            <a:off x="404553" y="4659868"/>
            <a:ext cx="7952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Analysis of Company Acquisition for Principal Financial Group  </a:t>
            </a:r>
          </a:p>
        </p:txBody>
      </p:sp>
    </p:spTree>
    <p:extLst>
      <p:ext uri="{BB962C8B-B14F-4D97-AF65-F5344CB8AC3E}">
        <p14:creationId xmlns:p14="http://schemas.microsoft.com/office/powerpoint/2010/main" val="4143910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Qr code&#10;&#10;Description automatically generated with medium confidence">
            <a:extLst>
              <a:ext uri="{FF2B5EF4-FFF2-40B4-BE49-F238E27FC236}">
                <a16:creationId xmlns:a16="http://schemas.microsoft.com/office/drawing/2014/main" id="{30CD3BAF-9F62-D8BD-2039-EB56B9096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6" t="9091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1D228-C03B-34E9-D020-6A938B6EF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Cultural Fit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19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F1B7-5FB7-5187-958F-1C231FEC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Comparisons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1EB2E-A998-69FD-A1BB-C254FF75A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579812" cy="823912"/>
          </a:xfrm>
        </p:spPr>
        <p:txBody>
          <a:bodyPr/>
          <a:lstStyle/>
          <a:p>
            <a:r>
              <a:rPr lang="en-US" dirty="0"/>
              <a:t>Footprint Asset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0E33B-14F1-4159-23CD-224A76EDD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579813" cy="3684588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</a:rPr>
              <a:t>Superior customer involvement and communication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</a:rPr>
              <a:t>Diverse </a:t>
            </a:r>
            <a:r>
              <a:rPr lang="en-US" sz="1600">
                <a:solidFill>
                  <a:srgbClr val="000000"/>
                </a:solidFill>
              </a:rPr>
              <a:t>and long-standing </a:t>
            </a:r>
            <a:r>
              <a:rPr lang="en-US" sz="1600" dirty="0">
                <a:solidFill>
                  <a:srgbClr val="000000"/>
                </a:solidFill>
              </a:rPr>
              <a:t>customer base.</a:t>
            </a:r>
            <a:endParaRPr lang="en-US" sz="1600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</a:rPr>
              <a:t>Takes pride in employee retention and low turnover.</a:t>
            </a:r>
            <a:endParaRPr lang="en-US" sz="1600" dirty="0">
              <a:solidFill>
                <a:srgbClr val="000000"/>
              </a:solidFill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cs typeface="Calibri"/>
              </a:rPr>
              <a:t>Industry leader in tenure of fund managers.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</a:rPr>
              <a:t>Believes in investing for good.</a:t>
            </a:r>
            <a:endParaRPr lang="en-US" sz="1600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</a:rPr>
              <a:t>Hyper focus on improving broad social factors.</a:t>
            </a:r>
            <a:endParaRPr lang="en-US" sz="1600" dirty="0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F27AE-2E6C-488A-D77F-A961298CD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6906" y="1696403"/>
            <a:ext cx="3652678" cy="823912"/>
          </a:xfrm>
        </p:spPr>
        <p:txBody>
          <a:bodyPr/>
          <a:lstStyle/>
          <a:p>
            <a:r>
              <a:rPr lang="en-US" dirty="0"/>
              <a:t>Quant Impact Partners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13751-CF70-28D6-21B2-C2A8A5035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9771" y="2520314"/>
            <a:ext cx="3579813" cy="3669349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</a:rPr>
              <a:t>Very quantitatively oriented.</a:t>
            </a:r>
            <a:endParaRPr lang="en-US" sz="1600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</a:rPr>
              <a:t>High turnover rate within the past year.</a:t>
            </a:r>
            <a:endParaRPr lang="en-US" sz="1600" dirty="0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</a:rPr>
              <a:t>Significant surprise departures.</a:t>
            </a:r>
            <a:endParaRPr lang="en-US" sz="1600" dirty="0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</a:rPr>
              <a:t>Very concentrated customer base.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98A58E4-61FA-9419-B6BB-DEA28031BD19}"/>
              </a:ext>
            </a:extLst>
          </p:cNvPr>
          <p:cNvSpPr txBox="1">
            <a:spLocks/>
          </p:cNvSpPr>
          <p:nvPr/>
        </p:nvSpPr>
        <p:spPr>
          <a:xfrm>
            <a:off x="8109584" y="1696403"/>
            <a:ext cx="365267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Principal Financial Group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43BC68-D93D-1BA5-E569-4CF4F1705FAF}"/>
              </a:ext>
            </a:extLst>
          </p:cNvPr>
          <p:cNvSpPr txBox="1"/>
          <p:nvPr/>
        </p:nvSpPr>
        <p:spPr>
          <a:xfrm>
            <a:off x="8230264" y="2505938"/>
            <a:ext cx="3551059" cy="368372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>
              <a:lnSpc>
                <a:spcPct val="114999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Highly customer-oriented.</a:t>
            </a:r>
          </a:p>
          <a:p>
            <a:pPr>
              <a:lnSpc>
                <a:spcPct val="100000"/>
              </a:lnSpc>
            </a:pPr>
            <a:r>
              <a:rPr lang="en-US" dirty="0"/>
              <a:t>Practices high employee retention and development.</a:t>
            </a:r>
          </a:p>
          <a:p>
            <a:pPr>
              <a:lnSpc>
                <a:spcPct val="100000"/>
              </a:lnSpc>
            </a:pPr>
            <a:r>
              <a:rPr lang="en-US" dirty="0"/>
              <a:t>Integrity, inclusion, and honesty</a:t>
            </a:r>
            <a:r>
              <a:rPr lang="en-US" sz="1400" dirty="0"/>
              <a:t>.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dirty="0">
                <a:cs typeface="Calibri" panose="020F0502020204030204"/>
              </a:rPr>
              <a:t>Strong belief in giving back to communities.</a:t>
            </a:r>
          </a:p>
          <a:p>
            <a:pPr>
              <a:lnSpc>
                <a:spcPct val="100000"/>
              </a:lnSpc>
            </a:pPr>
            <a:endParaRPr lang="en-US" dirty="0">
              <a:cs typeface="Calibri" panose="020F0502020204030204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F79A8C-F6E7-898E-9459-CFDB9EF86DFD}"/>
              </a:ext>
            </a:extLst>
          </p:cNvPr>
          <p:cNvCxnSpPr>
            <a:cxnSpLocks/>
          </p:cNvCxnSpPr>
          <p:nvPr/>
        </p:nvCxnSpPr>
        <p:spPr>
          <a:xfrm>
            <a:off x="836612" y="1569867"/>
            <a:ext cx="525938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17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9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F738478-2038-ABEC-CF2C-AD16693AD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98" t="8886" b="205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33" name="Rectangle 21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6180A-A5FE-B4EB-1A98-BBE992894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>
                <a:cs typeface="Calibri Light"/>
              </a:rPr>
              <a:t>Fair Valuation of Footprint Asset Management and Quant Impact Partners</a:t>
            </a:r>
            <a:endParaRPr lang="en-US" sz="4400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35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6537-F5E7-AA87-24D3-789A1FADC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4" y="457200"/>
            <a:ext cx="5745272" cy="938048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Inputs used in the DCF model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0B655-8327-C2EC-7A43-305D7508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0002" y="788071"/>
            <a:ext cx="4864606" cy="53183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566928">
              <a:spcBef>
                <a:spcPts val="620"/>
              </a:spcBef>
              <a:buNone/>
            </a:pP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Expected Performance </a:t>
            </a:r>
          </a:p>
          <a:p>
            <a:pPr marL="285750" indent="-285750" defTabSz="566928">
              <a:spcBef>
                <a:spcPts val="620"/>
              </a:spcBef>
              <a:buFont typeface="Arial" panose="020B0604020202020204" pitchFamily="34" charset="0"/>
              <a:buChar char="•"/>
            </a:pP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Revenue Growth </a:t>
            </a:r>
          </a:p>
          <a:p>
            <a:pPr marL="569214" lvl="1" indent="-285750" defTabSz="566928"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3% growth in revenue YOY for both companies.</a:t>
            </a:r>
          </a:p>
          <a:p>
            <a:pPr marL="285750" indent="-285750" defTabSz="566928">
              <a:spcBef>
                <a:spcPts val="620"/>
              </a:spcBef>
              <a:buFont typeface="Arial" panose="020B0604020202020204" pitchFamily="34" charset="0"/>
              <a:buChar char="•"/>
            </a:pP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Total Compensation</a:t>
            </a:r>
          </a:p>
          <a:p>
            <a:pPr marL="569214" lvl="1" indent="-285750" defTabSz="566928"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Average growth percentage rate was found by using 2021-2023 data and applied it YOY</a:t>
            </a:r>
          </a:p>
          <a:p>
            <a:pPr marL="852678" lvl="2" indent="-285750" defTabSz="566928"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36.24% </a:t>
            </a:r>
            <a:r>
              <a:rPr lang="en-US" sz="1400" kern="1200">
                <a:solidFill>
                  <a:schemeClr val="tx1"/>
                </a:solidFill>
                <a:latin typeface="+mn-lt"/>
                <a:ea typeface="+mn-lt"/>
                <a:cs typeface="+mn-lt"/>
              </a:rPr>
              <a:t>Quant Impact Partners</a:t>
            </a:r>
          </a:p>
          <a:p>
            <a:pPr marL="852678" lvl="2" indent="-285750" defTabSz="566928"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29.77% </a:t>
            </a:r>
            <a:r>
              <a:rPr lang="en-US" sz="1400" kern="1200">
                <a:solidFill>
                  <a:schemeClr val="tx1"/>
                </a:solidFill>
                <a:latin typeface="+mn-lt"/>
                <a:ea typeface="+mn-lt"/>
                <a:cs typeface="+mn-lt"/>
              </a:rPr>
              <a:t>Footprint Asset Management</a:t>
            </a:r>
          </a:p>
          <a:p>
            <a:pPr marL="285750" indent="-285750" defTabSz="566928">
              <a:spcBef>
                <a:spcPts val="620"/>
              </a:spcBef>
              <a:buFont typeface="Arial" panose="020B0604020202020204" pitchFamily="34" charset="0"/>
              <a:buChar char="•"/>
            </a:pP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SG&amp;A Expense </a:t>
            </a:r>
          </a:p>
          <a:p>
            <a:pPr marL="569214" lvl="1" indent="-285750" defTabSz="566928"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The 2023 projected growth was used as constant growth YOY.</a:t>
            </a:r>
          </a:p>
          <a:p>
            <a:pPr marL="852678" lvl="2" indent="-285750" defTabSz="566928"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3.79% </a:t>
            </a:r>
            <a:r>
              <a:rPr lang="en-US" sz="1400" kern="1200">
                <a:solidFill>
                  <a:schemeClr val="tx1"/>
                </a:solidFill>
                <a:latin typeface="+mn-lt"/>
                <a:ea typeface="+mn-lt"/>
                <a:cs typeface="+mn-lt"/>
              </a:rPr>
              <a:t>Quant Impact Partners</a:t>
            </a:r>
          </a:p>
          <a:p>
            <a:pPr marL="852678" lvl="2" indent="-285750" defTabSz="566928"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4.98% </a:t>
            </a:r>
            <a:r>
              <a:rPr lang="en-US" sz="1400" kern="1200">
                <a:solidFill>
                  <a:schemeClr val="tx1"/>
                </a:solidFill>
                <a:latin typeface="+mn-lt"/>
                <a:ea typeface="+mn-lt"/>
                <a:cs typeface="+mn-lt"/>
              </a:rPr>
              <a:t>Footprint Asset Management</a:t>
            </a:r>
          </a:p>
          <a:p>
            <a:pPr marL="285750" indent="-285750" defTabSz="566928">
              <a:spcBef>
                <a:spcPts val="620"/>
              </a:spcBef>
              <a:buFont typeface="Arial" panose="020B0604020202020204" pitchFamily="34" charset="0"/>
              <a:buChar char="•"/>
            </a:pP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Miscellaneous Expenses </a:t>
            </a:r>
          </a:p>
          <a:p>
            <a:pPr marL="569214" lvl="1" indent="-285750" defTabSz="566928"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The average amount from 2021-2023 data was set at a fixed amount YOY</a:t>
            </a:r>
          </a:p>
          <a:p>
            <a:pPr marL="425196" lvl="1" indent="-141732" defTabSz="566928">
              <a:spcBef>
                <a:spcPts val="310"/>
              </a:spcBef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0" indent="0" defTabSz="566928">
              <a:spcBef>
                <a:spcPts val="620"/>
              </a:spcBef>
              <a:buNone/>
            </a:pP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Net Cash Flows</a:t>
            </a:r>
          </a:p>
          <a:p>
            <a:pPr marL="566928" lvl="1" indent="-283464" defTabSz="566928">
              <a:spcBef>
                <a:spcPts val="310"/>
              </a:spcBef>
              <a:buFont typeface="+mj-lt"/>
              <a:buAutoNum type="arabicPeriod"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Calculate EBIT from expected performance </a:t>
            </a:r>
          </a:p>
          <a:p>
            <a:pPr marL="566928" lvl="1" indent="-283464" defTabSz="566928">
              <a:spcBef>
                <a:spcPts val="310"/>
              </a:spcBef>
              <a:buFont typeface="+mj-lt"/>
              <a:buAutoNum type="arabicPeriod"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Apply a tax rate of 13.7% to EBIT</a:t>
            </a:r>
          </a:p>
          <a:p>
            <a:pPr marL="566928" lvl="1" indent="-283464" defTabSz="566928">
              <a:spcBef>
                <a:spcPts val="310"/>
              </a:spcBef>
              <a:buFont typeface="+mj-lt"/>
              <a:buAutoNum type="arabicPeriod"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Subtract tax amount from EBIT to get Net Income</a:t>
            </a:r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A7FBB-D235-64BA-4B8A-0B9CE42D37E9}"/>
              </a:ext>
            </a:extLst>
          </p:cNvPr>
          <p:cNvSpPr txBox="1"/>
          <p:nvPr/>
        </p:nvSpPr>
        <p:spPr>
          <a:xfrm>
            <a:off x="5990741" y="1901334"/>
            <a:ext cx="22465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48E2BF-9401-A04C-B734-B921FB210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2219"/>
              </p:ext>
            </p:extLst>
          </p:nvPr>
        </p:nvGraphicFramePr>
        <p:xfrm>
          <a:off x="954031" y="3851776"/>
          <a:ext cx="5141967" cy="22546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6517">
                  <a:extLst>
                    <a:ext uri="{9D8B030D-6E8A-4147-A177-3AD203B41FA5}">
                      <a16:colId xmlns:a16="http://schemas.microsoft.com/office/drawing/2014/main" val="391557938"/>
                    </a:ext>
                  </a:extLst>
                </a:gridCol>
                <a:gridCol w="4235450">
                  <a:extLst>
                    <a:ext uri="{9D8B030D-6E8A-4147-A177-3AD203B41FA5}">
                      <a16:colId xmlns:a16="http://schemas.microsoft.com/office/drawing/2014/main" val="3862042893"/>
                    </a:ext>
                  </a:extLst>
                </a:gridCol>
              </a:tblGrid>
              <a:tr h="27589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effectLst/>
                        </a:rPr>
                        <a:t>Amount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effectLst/>
                        </a:rPr>
                        <a:t>Description</a:t>
                      </a:r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1737398"/>
                  </a:ext>
                </a:extLst>
              </a:tr>
              <a:tr h="23167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Compensation Synergy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3937486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General and Administrative Synergy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6649614"/>
                  </a:ext>
                </a:extLst>
              </a:tr>
              <a:tr h="430248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75%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capture of expected synergy benefits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5599038"/>
                  </a:ext>
                </a:extLst>
              </a:tr>
              <a:tr h="95978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-5%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Shock Lapse to Management and Advisory Fees upon announcement of deal (Negative Synergy)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26754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D4A9BF-503B-AE7F-2B8A-17E62281EC98}"/>
              </a:ext>
            </a:extLst>
          </p:cNvPr>
          <p:cNvSpPr txBox="1"/>
          <p:nvPr/>
        </p:nvSpPr>
        <p:spPr>
          <a:xfrm>
            <a:off x="954031" y="1846376"/>
            <a:ext cx="5141967" cy="15542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7165" indent="-177165" defTabSz="566928">
              <a:spcAft>
                <a:spcPts val="600"/>
              </a:spcAft>
              <a:buFont typeface="Arial"/>
              <a:buChar char="•"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Financial data for 2021-2023 were changed to reflect assumed acquisition synergies. </a:t>
            </a:r>
          </a:p>
          <a:p>
            <a:pPr marL="177165" indent="-177165" defTabSz="566928">
              <a:spcAft>
                <a:spcPts val="600"/>
              </a:spcAft>
              <a:buFont typeface="Arial"/>
              <a:buChar char="•"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The data with reflected synergy was then used with our calculated expected performance metrics for each company.</a:t>
            </a: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0466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19222-73E7-BC32-D369-EDED6965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>
                <a:cs typeface="Calibri Light"/>
              </a:rPr>
              <a:t>WACC Calculation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5579E-F5CA-5B42-3CAF-FC8078372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428995"/>
            <a:ext cx="5068737" cy="33283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3736" indent="-173736" defTabSz="694944">
              <a:spcBef>
                <a:spcPts val="760"/>
              </a:spcBef>
            </a:pPr>
            <a:r>
              <a:rPr lang="en-US" sz="2128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Used Covariance(Fund, Benchmark) / Variance(Benchmark) to get Beta.</a:t>
            </a:r>
          </a:p>
          <a:p>
            <a:pPr marL="173736" indent="-173736" defTabSz="694944">
              <a:spcBef>
                <a:spcPts val="760"/>
              </a:spcBef>
            </a:pPr>
            <a:r>
              <a:rPr lang="en-US" sz="2128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Got the portfolio Beta by taking the weighted average of Beta's based on AUM in each fund.</a:t>
            </a:r>
          </a:p>
          <a:p>
            <a:pPr marL="173736" indent="-173736" defTabSz="694944">
              <a:spcBef>
                <a:spcPts val="760"/>
              </a:spcBef>
            </a:pPr>
            <a:r>
              <a:rPr lang="en-US" sz="2128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Used this Beta to get the company’s WACC.</a:t>
            </a:r>
          </a:p>
          <a:p>
            <a:pPr marL="173736" indent="-173736" defTabSz="694944">
              <a:spcBef>
                <a:spcPts val="760"/>
              </a:spcBef>
            </a:pPr>
            <a:r>
              <a:rPr lang="en-US" sz="2128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Cost of Debt is the Risk-Free Rate + Spread Indication.</a:t>
            </a:r>
            <a:endParaRPr lang="en-US">
              <a:cs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0104E89-2307-CBE3-824E-897A8D066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807147"/>
              </p:ext>
            </p:extLst>
          </p:nvPr>
        </p:nvGraphicFramePr>
        <p:xfrm>
          <a:off x="6094476" y="756444"/>
          <a:ext cx="5251704" cy="29262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5753">
                  <a:extLst>
                    <a:ext uri="{9D8B030D-6E8A-4147-A177-3AD203B41FA5}">
                      <a16:colId xmlns:a16="http://schemas.microsoft.com/office/drawing/2014/main" val="198074968"/>
                    </a:ext>
                  </a:extLst>
                </a:gridCol>
                <a:gridCol w="2985951">
                  <a:extLst>
                    <a:ext uri="{9D8B030D-6E8A-4147-A177-3AD203B41FA5}">
                      <a16:colId xmlns:a16="http://schemas.microsoft.com/office/drawing/2014/main" val="3605864641"/>
                    </a:ext>
                  </a:extLst>
                </a:gridCol>
              </a:tblGrid>
              <a:tr h="33220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Index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Benchmark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230882"/>
                  </a:ext>
                </a:extLst>
              </a:tr>
              <a:tr h="58135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Footprint Growth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Russell 1000® Growth Index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352297"/>
                  </a:ext>
                </a:extLst>
              </a:tr>
              <a:tr h="58135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Footprint Value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Russell 1000® Growth Index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67223"/>
                  </a:ext>
                </a:extLst>
              </a:tr>
              <a:tr h="3919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Footprint Mid Cap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Russell Midcap® Index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84820"/>
                  </a:ext>
                </a:extLst>
              </a:tr>
              <a:tr h="58135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Footprint Fixed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Bloomberg U.S. Aggregate Bond Index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680623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Footprint Real Estate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MSCI U.S. REIT Index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6516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3BE6CC1-8839-C00C-8460-0893D0DA2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41605"/>
              </p:ext>
            </p:extLst>
          </p:nvPr>
        </p:nvGraphicFramePr>
        <p:xfrm>
          <a:off x="6094476" y="3800119"/>
          <a:ext cx="5251704" cy="28003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5704">
                  <a:extLst>
                    <a:ext uri="{9D8B030D-6E8A-4147-A177-3AD203B41FA5}">
                      <a16:colId xmlns:a16="http://schemas.microsoft.com/office/drawing/2014/main" val="4251044805"/>
                    </a:ext>
                  </a:extLst>
                </a:gridCol>
                <a:gridCol w="2996000">
                  <a:extLst>
                    <a:ext uri="{9D8B030D-6E8A-4147-A177-3AD203B41FA5}">
                      <a16:colId xmlns:a16="http://schemas.microsoft.com/office/drawing/2014/main" val="7832528"/>
                    </a:ext>
                  </a:extLst>
                </a:gridCol>
              </a:tblGrid>
              <a:tr h="350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</a:rPr>
                        <a:t>Index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</a:rPr>
                        <a:t>Benchmark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98418985"/>
                  </a:ext>
                </a:extLst>
              </a:tr>
              <a:tr h="350048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</a:rPr>
                        <a:t>QI International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>
                          <a:effectLst/>
                        </a:rPr>
                        <a:t>MSCI EAFE NTR Index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924728930"/>
                  </a:ext>
                </a:extLst>
              </a:tr>
              <a:tr h="350048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</a:rPr>
                        <a:t>QI Large Cap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>
                          <a:effectLst/>
                        </a:rPr>
                        <a:t>Russell 1000® Growth Index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310145443"/>
                  </a:ext>
                </a:extLst>
              </a:tr>
              <a:tr h="350048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</a:rPr>
                        <a:t>QI Mid Cap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>
                          <a:effectLst/>
                        </a:rPr>
                        <a:t>Russell Midcap® Index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59299843"/>
                  </a:ext>
                </a:extLst>
              </a:tr>
              <a:tr h="350048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</a:rPr>
                        <a:t>QI Small Cap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>
                          <a:effectLst/>
                        </a:rPr>
                        <a:t>Russell 2000® Index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490898970"/>
                  </a:ext>
                </a:extLst>
              </a:tr>
              <a:tr h="350048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</a:rPr>
                        <a:t>QI Balanced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>
                          <a:effectLst/>
                        </a:rPr>
                        <a:t>Principal Diversified Income Fund</a:t>
                      </a:r>
                      <a:endParaRPr lang="en-US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667053037"/>
                  </a:ext>
                </a:extLst>
              </a:tr>
              <a:tr h="350048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</a:rPr>
                        <a:t>QI Bond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>
                          <a:effectLst/>
                        </a:rPr>
                        <a:t>Bloomberg U.S. Aggregate Bond Index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323948525"/>
                  </a:ext>
                </a:extLst>
              </a:tr>
              <a:tr h="350048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</a:rPr>
                        <a:t>QI Income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>
                          <a:effectLst/>
                        </a:rPr>
                        <a:t>Bloomberg Credit 1-3 Year Index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464947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131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E3922-8AE1-F87B-AF7F-0B623717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Valuation Method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0D74F-5D2C-9F1B-E797-A5AD7FB40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1164" y="586822"/>
            <a:ext cx="6002636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/>
              <a:t>Used the Companies 2021-2022 and forecasted 2023 data to project cash flows through 2028.</a:t>
            </a:r>
            <a:endParaRPr lang="en-US" sz="11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/>
              <a:t>NPV at respective companies WACC.</a:t>
            </a:r>
            <a:endParaRPr lang="en-US" sz="1100">
              <a:cs typeface="Calibri"/>
            </a:endParaRP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100"/>
              <a:t>Perpetuity method of calculation for cash flows after 2028.</a:t>
            </a:r>
            <a:endParaRPr lang="en-US" sz="11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/>
              <a:t>Added in Cash and subtracted long-term debt from the 2023 balance sheet.</a:t>
            </a:r>
            <a:endParaRPr lang="en-US" sz="11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 b="1" u="sng"/>
              <a:t>$633,288,089.85</a:t>
            </a:r>
            <a:r>
              <a:rPr lang="en-US" sz="1100"/>
              <a:t> valuation for Footprint Asset Management.</a:t>
            </a:r>
            <a:endParaRPr lang="en-US" sz="11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 b="1" u="sng"/>
              <a:t>$630,969,041.60</a:t>
            </a:r>
            <a:r>
              <a:rPr lang="en-US" sz="1100"/>
              <a:t> valuation for Quant Impact Partners.</a:t>
            </a:r>
            <a:endParaRPr lang="en-US" sz="1100">
              <a:cs typeface="Calibri"/>
            </a:endParaRPr>
          </a:p>
        </p:txBody>
      </p:sp>
      <p:pic>
        <p:nvPicPr>
          <p:cNvPr id="9" name="Picture 9" descr="Table&#10;&#10;Description automatically generated">
            <a:extLst>
              <a:ext uri="{FF2B5EF4-FFF2-40B4-BE49-F238E27FC236}">
                <a16:creationId xmlns:a16="http://schemas.microsoft.com/office/drawing/2014/main" id="{601D93D5-5E97-A85D-1825-03D2CA2FD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784" y="2926869"/>
            <a:ext cx="11164824" cy="309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7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F4C68-B010-372C-B3DE-2554CABA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Valuation of Comparable</a:t>
            </a: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C782E3E-BAF4-2A25-3513-0E162FCB5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477570"/>
              </p:ext>
            </p:extLst>
          </p:nvPr>
        </p:nvGraphicFramePr>
        <p:xfrm>
          <a:off x="316992" y="1333519"/>
          <a:ext cx="7053627" cy="40385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1873">
                  <a:extLst>
                    <a:ext uri="{9D8B030D-6E8A-4147-A177-3AD203B41FA5}">
                      <a16:colId xmlns:a16="http://schemas.microsoft.com/office/drawing/2014/main" val="377916644"/>
                    </a:ext>
                  </a:extLst>
                </a:gridCol>
                <a:gridCol w="2533933">
                  <a:extLst>
                    <a:ext uri="{9D8B030D-6E8A-4147-A177-3AD203B41FA5}">
                      <a16:colId xmlns:a16="http://schemas.microsoft.com/office/drawing/2014/main" val="3777352123"/>
                    </a:ext>
                  </a:extLst>
                </a:gridCol>
                <a:gridCol w="2367821">
                  <a:extLst>
                    <a:ext uri="{9D8B030D-6E8A-4147-A177-3AD203B41FA5}">
                      <a16:colId xmlns:a16="http://schemas.microsoft.com/office/drawing/2014/main" val="29210281"/>
                    </a:ext>
                  </a:extLst>
                </a:gridCol>
              </a:tblGrid>
              <a:tr h="1007220">
                <a:tc>
                  <a:txBody>
                    <a:bodyPr/>
                    <a:lstStyle/>
                    <a:p>
                      <a:r>
                        <a:rPr lang="en-US" sz="2400" b="0" cap="none" spc="0">
                          <a:solidFill>
                            <a:schemeClr val="tx1"/>
                          </a:solidFill>
                        </a:rPr>
                        <a:t>Quant Impact Partners</a:t>
                      </a:r>
                    </a:p>
                  </a:txBody>
                  <a:tcPr marL="68344" marR="68344" marT="86860" marB="136687" anchor="b"/>
                </a:tc>
                <a:tc>
                  <a:txBody>
                    <a:bodyPr/>
                    <a:lstStyle/>
                    <a:p>
                      <a:r>
                        <a:rPr lang="en-US" sz="2400" b="0" cap="none" spc="0">
                          <a:solidFill>
                            <a:schemeClr val="tx1"/>
                          </a:solidFill>
                        </a:rPr>
                        <a:t>Valuation Factor</a:t>
                      </a:r>
                    </a:p>
                  </a:txBody>
                  <a:tcPr marL="68344" marR="68344" marT="86860" marB="136687" anchor="b"/>
                </a:tc>
                <a:tc>
                  <a:txBody>
                    <a:bodyPr/>
                    <a:lstStyle/>
                    <a:p>
                      <a:r>
                        <a:rPr lang="en-US" sz="2400" b="0" cap="none" spc="0">
                          <a:solidFill>
                            <a:schemeClr val="tx1"/>
                          </a:solidFill>
                        </a:rPr>
                        <a:t>Footprint Asset Management</a:t>
                      </a:r>
                    </a:p>
                  </a:txBody>
                  <a:tcPr marL="68344" marR="68344" marT="86860" marB="136687" anchor="b"/>
                </a:tc>
                <a:extLst>
                  <a:ext uri="{0D108BD9-81ED-4DB2-BD59-A6C34878D82A}">
                    <a16:rowId xmlns:a16="http://schemas.microsoft.com/office/drawing/2014/main" val="2082486589"/>
                  </a:ext>
                </a:extLst>
              </a:tr>
              <a:tr h="824971"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4.05x</a:t>
                      </a:r>
                    </a:p>
                  </a:txBody>
                  <a:tcPr marL="68344" marR="68344" marT="86860" marB="136687"/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Enterprise Value to Sales</a:t>
                      </a:r>
                    </a:p>
                  </a:txBody>
                  <a:tcPr marL="68344" marR="68344" marT="86860" marB="136687"/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4.05x</a:t>
                      </a:r>
                    </a:p>
                  </a:txBody>
                  <a:tcPr marL="68344" marR="68344" marT="86860" marB="136687"/>
                </a:tc>
                <a:extLst>
                  <a:ext uri="{0D108BD9-81ED-4DB2-BD59-A6C34878D82A}">
                    <a16:rowId xmlns:a16="http://schemas.microsoft.com/office/drawing/2014/main" val="1508975924"/>
                  </a:ext>
                </a:extLst>
              </a:tr>
              <a:tr h="551597"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$425,770,000</a:t>
                      </a:r>
                    </a:p>
                  </a:txBody>
                  <a:tcPr marL="68344" marR="68344" marT="86860" marB="136687"/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Enterprise Value</a:t>
                      </a:r>
                    </a:p>
                  </a:txBody>
                  <a:tcPr marL="68344" marR="68344" marT="86860" marB="136687"/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$540,190,000</a:t>
                      </a:r>
                    </a:p>
                  </a:txBody>
                  <a:tcPr marL="68344" marR="68344" marT="86860" marB="136687"/>
                </a:tc>
                <a:extLst>
                  <a:ext uri="{0D108BD9-81ED-4DB2-BD59-A6C34878D82A}">
                    <a16:rowId xmlns:a16="http://schemas.microsoft.com/office/drawing/2014/main" val="1747051156"/>
                  </a:ext>
                </a:extLst>
              </a:tr>
              <a:tr h="551597"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1.72x</a:t>
                      </a:r>
                    </a:p>
                  </a:txBody>
                  <a:tcPr marL="68344" marR="68344" marT="86860" marB="136687"/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Equity Multiplier</a:t>
                      </a:r>
                    </a:p>
                  </a:txBody>
                  <a:tcPr marL="68344" marR="68344" marT="86860" marB="136687"/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2.38x</a:t>
                      </a:r>
                    </a:p>
                  </a:txBody>
                  <a:tcPr marL="68344" marR="68344" marT="86860" marB="136687"/>
                </a:tc>
                <a:extLst>
                  <a:ext uri="{0D108BD9-81ED-4DB2-BD59-A6C34878D82A}">
                    <a16:rowId xmlns:a16="http://schemas.microsoft.com/office/drawing/2014/main" val="3420436785"/>
                  </a:ext>
                </a:extLst>
              </a:tr>
              <a:tr h="5515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.2</a:t>
                      </a:r>
                    </a:p>
                  </a:txBody>
                  <a:tcPr marL="68344" marR="68344" marT="86860" marB="136687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Asset Utilization</a:t>
                      </a:r>
                    </a:p>
                  </a:txBody>
                  <a:tcPr marL="68344" marR="68344" marT="86860" marB="136687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.2</a:t>
                      </a:r>
                    </a:p>
                  </a:txBody>
                  <a:tcPr marL="68344" marR="68344" marT="86860" marB="136687"/>
                </a:tc>
                <a:extLst>
                  <a:ext uri="{0D108BD9-81ED-4DB2-BD59-A6C34878D82A}">
                    <a16:rowId xmlns:a16="http://schemas.microsoft.com/office/drawing/2014/main" val="209934987"/>
                  </a:ext>
                </a:extLst>
              </a:tr>
              <a:tr h="5515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61%</a:t>
                      </a:r>
                    </a:p>
                  </a:txBody>
                  <a:tcPr marL="68344" marR="68344" marT="86860" marB="136687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Profit Margin</a:t>
                      </a:r>
                    </a:p>
                  </a:txBody>
                  <a:tcPr marL="68344" marR="68344" marT="86860" marB="136687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72%</a:t>
                      </a:r>
                    </a:p>
                  </a:txBody>
                  <a:tcPr marL="68344" marR="68344" marT="86860" marB="136687"/>
                </a:tc>
                <a:extLst>
                  <a:ext uri="{0D108BD9-81ED-4DB2-BD59-A6C34878D82A}">
                    <a16:rowId xmlns:a16="http://schemas.microsoft.com/office/drawing/2014/main" val="450015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031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miniature bull and bear percentages on a paper printed with the stock price list">
            <a:extLst>
              <a:ext uri="{FF2B5EF4-FFF2-40B4-BE49-F238E27FC236}">
                <a16:creationId xmlns:a16="http://schemas.microsoft.com/office/drawing/2014/main" id="{BD6D5812-A1FB-F8C7-298B-180D1FE74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4" r="13818" b="560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8532B-FD02-9E40-AB05-5E6A8757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Acquisition Impact on Principal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358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0996F-ED2F-9DA8-A733-F1B7AC25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Financial Impact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E8299-EF79-E054-0ACC-0B2FEAAE3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Operating Revenue growth is above their long-term target of 4-7%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Operating Margin is in their long-term target of 34-38%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Cash Flow Growth of 10.4%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8D074C33-B09D-CF98-A49E-1FCFF305C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634032"/>
            <a:ext cx="6903720" cy="358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76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riting an appointment on a paper agenda">
            <a:extLst>
              <a:ext uri="{FF2B5EF4-FFF2-40B4-BE49-F238E27FC236}">
                <a16:creationId xmlns:a16="http://schemas.microsoft.com/office/drawing/2014/main" id="{7FC24FDE-9890-A850-126E-AEA978415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2CA12-A0D2-7313-B810-6EFDE2DD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Summary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737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22E5E-44E8-AE5B-4ED8-2684B673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Agenda</a:t>
            </a:r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Graphic 4" descr="Earth globe: Americas with solid fill">
            <a:extLst>
              <a:ext uri="{FF2B5EF4-FFF2-40B4-BE49-F238E27FC236}">
                <a16:creationId xmlns:a16="http://schemas.microsoft.com/office/drawing/2014/main" id="{09F075DF-02C2-A081-B981-A7A64AF8C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285" y="3650127"/>
            <a:ext cx="844882" cy="84488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5C6FC0-CF68-3287-655B-B04A1DACE571}"/>
              </a:ext>
            </a:extLst>
          </p:cNvPr>
          <p:cNvSpPr txBox="1"/>
          <p:nvPr/>
        </p:nvSpPr>
        <p:spPr>
          <a:xfrm>
            <a:off x="1978336" y="3673501"/>
            <a:ext cx="4024546" cy="10106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1650" b="1" kern="1200">
                <a:latin typeface="+mn-lt"/>
                <a:ea typeface="+mn-ea"/>
                <a:cs typeface="Calibri"/>
              </a:rPr>
              <a:t>ESG Strategy</a:t>
            </a:r>
          </a:p>
          <a:p>
            <a:pPr marL="285750" indent="-285750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0" kern="1200">
                <a:latin typeface="+mn-lt"/>
                <a:ea typeface="+mn-ea"/>
                <a:cs typeface="Calibri"/>
              </a:rPr>
              <a:t>ESG Investing Pros and </a:t>
            </a:r>
            <a:r>
              <a:rPr lang="en-US" sz="1650">
                <a:cs typeface="Calibri"/>
              </a:rPr>
              <a:t>Cons</a:t>
            </a:r>
            <a:endParaRPr lang="en-US" sz="1650" kern="1200">
              <a:latin typeface="+mn-lt"/>
              <a:cs typeface="Calibri"/>
            </a:endParaRPr>
          </a:p>
          <a:p>
            <a:pPr marL="285750" indent="-285750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0" kern="1200">
                <a:latin typeface="+mn-lt"/>
                <a:ea typeface="+mn-ea"/>
                <a:cs typeface="Calibri"/>
              </a:rPr>
              <a:t>ESG Score Analysis</a:t>
            </a:r>
            <a:endParaRPr lang="en-US" sz="1650">
              <a:cs typeface="Calibri"/>
            </a:endParaRPr>
          </a:p>
        </p:txBody>
      </p:sp>
      <p:pic>
        <p:nvPicPr>
          <p:cNvPr id="6" name="Graphic 6" descr="Group success outline">
            <a:extLst>
              <a:ext uri="{FF2B5EF4-FFF2-40B4-BE49-F238E27FC236}">
                <a16:creationId xmlns:a16="http://schemas.microsoft.com/office/drawing/2014/main" id="{C433DA06-A3E1-5BB9-6E5D-5F553B3A1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5056656"/>
            <a:ext cx="844882" cy="844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C544AB-2F72-9507-71B6-7E6FD2BD4808}"/>
              </a:ext>
            </a:extLst>
          </p:cNvPr>
          <p:cNvSpPr txBox="1"/>
          <p:nvPr/>
        </p:nvSpPr>
        <p:spPr>
          <a:xfrm>
            <a:off x="1969251" y="5049840"/>
            <a:ext cx="402454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1650" b="1" kern="1200" dirty="0">
                <a:latin typeface="+mn-lt"/>
                <a:ea typeface="+mn-ea"/>
                <a:cs typeface="Calibri"/>
              </a:rPr>
              <a:t>Cultural Fit</a:t>
            </a:r>
          </a:p>
          <a:p>
            <a:pPr marL="285750" indent="-285750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0" kern="1200" dirty="0">
                <a:latin typeface="+mn-lt"/>
                <a:ea typeface="+mn-ea"/>
                <a:cs typeface="Calibri"/>
              </a:rPr>
              <a:t>Comparison of ideology</a:t>
            </a:r>
            <a:endParaRPr lang="en-US" sz="1650">
              <a:cs typeface="Calibri"/>
            </a:endParaRPr>
          </a:p>
        </p:txBody>
      </p:sp>
      <p:pic>
        <p:nvPicPr>
          <p:cNvPr id="8" name="Graphic 8" descr="Money with solid fill">
            <a:extLst>
              <a:ext uri="{FF2B5EF4-FFF2-40B4-BE49-F238E27FC236}">
                <a16:creationId xmlns:a16="http://schemas.microsoft.com/office/drawing/2014/main" id="{2F182FC9-E57A-92E9-8397-47ED4A3347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8204" y="2249467"/>
            <a:ext cx="844882" cy="8448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A6CF5F-6D55-D981-706A-C2B3BE8627A6}"/>
              </a:ext>
            </a:extLst>
          </p:cNvPr>
          <p:cNvSpPr txBox="1"/>
          <p:nvPr/>
        </p:nvSpPr>
        <p:spPr>
          <a:xfrm>
            <a:off x="7329254" y="2256278"/>
            <a:ext cx="4024546" cy="13424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1656" b="1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Fair Valuation</a:t>
            </a:r>
          </a:p>
          <a:p>
            <a:pPr marL="285750" indent="-285750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DCF Model</a:t>
            </a:r>
          </a:p>
          <a:p>
            <a:pPr marL="285750" indent="-285750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Valuation of Comparable</a:t>
            </a:r>
          </a:p>
          <a:p>
            <a:pPr marL="285750" indent="-285750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Financial Ratios</a:t>
            </a:r>
            <a:endParaRPr lang="en-US">
              <a:cs typeface="Calibri"/>
            </a:endParaRPr>
          </a:p>
        </p:txBody>
      </p:sp>
      <p:pic>
        <p:nvPicPr>
          <p:cNvPr id="3" name="Graphic 9" descr="Lightbulb and pencil with solid fill">
            <a:extLst>
              <a:ext uri="{FF2B5EF4-FFF2-40B4-BE49-F238E27FC236}">
                <a16:creationId xmlns:a16="http://schemas.microsoft.com/office/drawing/2014/main" id="{44A30DF6-35FF-9DC9-712B-6C06A8B0B7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2640" y="2190416"/>
            <a:ext cx="844882" cy="8448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890EAF-6D8B-E74C-C353-40E7A6FC819E}"/>
              </a:ext>
            </a:extLst>
          </p:cNvPr>
          <p:cNvSpPr txBox="1"/>
          <p:nvPr/>
        </p:nvSpPr>
        <p:spPr>
          <a:xfrm>
            <a:off x="2001048" y="2219940"/>
            <a:ext cx="4024546" cy="10106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1656" b="1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Recommendations</a:t>
            </a:r>
          </a:p>
          <a:p>
            <a:pPr marL="285750" indent="-285750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Acquire Footprint Asset Management </a:t>
            </a:r>
          </a:p>
          <a:p>
            <a:pPr marL="285750" indent="-285750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How to Finance</a:t>
            </a:r>
            <a:endParaRPr lang="en-US">
              <a:cs typeface="Calibri"/>
            </a:endParaRPr>
          </a:p>
        </p:txBody>
      </p:sp>
      <p:pic>
        <p:nvPicPr>
          <p:cNvPr id="11" name="Graphic 11" descr="Work from home Wi-Fi with solid fill">
            <a:extLst>
              <a:ext uri="{FF2B5EF4-FFF2-40B4-BE49-F238E27FC236}">
                <a16:creationId xmlns:a16="http://schemas.microsoft.com/office/drawing/2014/main" id="{0638487A-B01A-8630-8EF7-F4C96191FC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25527" y="3734824"/>
            <a:ext cx="844882" cy="8448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862AC2-CC24-3A17-1D19-D95F867F5C84}"/>
              </a:ext>
            </a:extLst>
          </p:cNvPr>
          <p:cNvSpPr txBox="1"/>
          <p:nvPr/>
        </p:nvSpPr>
        <p:spPr>
          <a:xfrm>
            <a:off x="7133933" y="3728008"/>
            <a:ext cx="4024546" cy="10106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1656" b="1">
                <a:cs typeface="Calibri"/>
              </a:rPr>
              <a:t>Acquisition</a:t>
            </a:r>
            <a:r>
              <a:rPr lang="en-US" sz="1656" b="1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 Impact on Principal</a:t>
            </a:r>
          </a:p>
          <a:p>
            <a:pPr marL="285750" indent="-285750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Run-Rate Pro-Forma financials</a:t>
            </a:r>
          </a:p>
          <a:p>
            <a:pPr marL="285750" indent="-285750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Concerns</a:t>
            </a:r>
            <a:endParaRPr lang="en-US">
              <a:cs typeface="Calibri"/>
            </a:endParaRPr>
          </a:p>
        </p:txBody>
      </p:sp>
      <p:pic>
        <p:nvPicPr>
          <p:cNvPr id="13" name="Graphic 13" descr="Key outline">
            <a:extLst>
              <a:ext uri="{FF2B5EF4-FFF2-40B4-BE49-F238E27FC236}">
                <a16:creationId xmlns:a16="http://schemas.microsoft.com/office/drawing/2014/main" id="{F0BBBC6F-DEB9-09D8-9098-D77E483B54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25527" y="5174758"/>
            <a:ext cx="844882" cy="8448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DFCF4E-C93E-F512-CFE1-F700F054785B}"/>
              </a:ext>
            </a:extLst>
          </p:cNvPr>
          <p:cNvSpPr txBox="1"/>
          <p:nvPr/>
        </p:nvSpPr>
        <p:spPr>
          <a:xfrm>
            <a:off x="7133932" y="5308754"/>
            <a:ext cx="4024546" cy="6789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1656" b="1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Summary</a:t>
            </a:r>
          </a:p>
          <a:p>
            <a:pPr marL="285750" indent="-285750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Key Points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8085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D6014-4CED-2070-383D-656EBEEE6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Calibri Light"/>
              </a:rPr>
              <a:t>Key Points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944BFFDF-42E9-74C9-092C-26BAC9FECA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87596"/>
              </p:ext>
            </p:extLst>
          </p:nvPr>
        </p:nvGraphicFramePr>
        <p:xfrm>
          <a:off x="8890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65388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Yellow question mark">
            <a:extLst>
              <a:ext uri="{FF2B5EF4-FFF2-40B4-BE49-F238E27FC236}">
                <a16:creationId xmlns:a16="http://schemas.microsoft.com/office/drawing/2014/main" id="{0F0EFFC8-4E50-FA4A-204D-51BCCF753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55" t="44" r="-1" b="904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415CB-EAF5-F627-B530-8E962B4D5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/>
              <a:t>Questions?</a:t>
            </a:r>
            <a:endParaRPr lang="en-US" sz="4800" b="1">
              <a:cs typeface="Calibri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396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E94D8D-BC47-413E-91AB-A2FCCE172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E544F-51AA-2054-468F-70634704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91113"/>
            <a:ext cx="10515600" cy="10920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Recommendations</a:t>
            </a: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41771"/>
            <a:ext cx="10515599" cy="822960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 descr="Lightbulb">
            <a:extLst>
              <a:ext uri="{FF2B5EF4-FFF2-40B4-BE49-F238E27FC236}">
                <a16:creationId xmlns:a16="http://schemas.microsoft.com/office/drawing/2014/main" id="{E8A00225-AF69-D6A1-92E5-0B9489F67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6059" y="286602"/>
            <a:ext cx="3879879" cy="3879879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5905709"/>
            <a:ext cx="109728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055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CEC7E-0FB5-7F97-B1CF-6B88FFE5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>
                <a:cs typeface="Calibri Light"/>
              </a:rPr>
              <a:t>Acquire Footprint Asset Management</a:t>
            </a:r>
            <a:endParaRPr lang="en-US" sz="5200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708BD3BC-C01C-049E-74C0-E0F70A264F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4854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77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01F31-5DE8-E83C-ED0D-4A5FCD29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How to Finance this acquisition?</a:t>
            </a:r>
            <a:endParaRPr lang="en-US" sz="3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Stock exchange numbers">
            <a:extLst>
              <a:ext uri="{FF2B5EF4-FFF2-40B4-BE49-F238E27FC236}">
                <a16:creationId xmlns:a16="http://schemas.microsoft.com/office/drawing/2014/main" id="{D397EB2F-4EEA-F26C-4B20-702C477C6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97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61BA2-4F17-1E28-14D1-334023F49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cs typeface="Calibri"/>
              </a:rPr>
              <a:t>Principal recently issued $700 million in new bonds on March 8</a:t>
            </a:r>
            <a:r>
              <a:rPr lang="en-US" sz="1800" baseline="30000">
                <a:cs typeface="Calibri"/>
              </a:rPr>
              <a:t>th</a:t>
            </a:r>
            <a:r>
              <a:rPr lang="en-US" sz="1800">
                <a:cs typeface="Calibri"/>
              </a:rPr>
              <a:t>.</a:t>
            </a:r>
          </a:p>
          <a:p>
            <a:r>
              <a:rPr lang="en-US" sz="1800">
                <a:cs typeface="Calibri"/>
              </a:rPr>
              <a:t>They can use $337 Million of it to finance the acquisition of Footprint Asset Management.</a:t>
            </a:r>
          </a:p>
          <a:p>
            <a:r>
              <a:rPr lang="en-US" sz="1800">
                <a:cs typeface="Calibri"/>
              </a:rPr>
              <a:t>If the money was already used elsewhere, we believe they should use equity to finance the capital needed.</a:t>
            </a:r>
          </a:p>
          <a:p>
            <a:pPr lvl="1"/>
            <a:r>
              <a:rPr lang="en-US" sz="1800">
                <a:cs typeface="Calibri"/>
              </a:rPr>
              <a:t>Equity in 2022 was $10.3 Billion compared to $16.458 Billion in 2021</a:t>
            </a:r>
          </a:p>
        </p:txBody>
      </p:sp>
    </p:spTree>
    <p:extLst>
      <p:ext uri="{BB962C8B-B14F-4D97-AF65-F5344CB8AC3E}">
        <p14:creationId xmlns:p14="http://schemas.microsoft.com/office/powerpoint/2010/main" val="412304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6DE28E-36FF-9330-C167-153CC73F5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53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CB0D3-930C-5793-80F5-9252B2551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ESG Strategy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969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8A52-457A-FE31-33AD-66AD98DE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ESG Investment Management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A3766-C7A7-77CA-2782-01C258F09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Pros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43024-1C52-EC42-4EF1-165FCE7FBF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Can </a:t>
            </a:r>
            <a:r>
              <a:rPr lang="en-US">
                <a:cs typeface="Calibri"/>
              </a:rPr>
              <a:t>create ESG funds that are still demanded while having higher operating fees.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"</a:t>
            </a:r>
            <a:r>
              <a:rPr lang="en-US" err="1">
                <a:cs typeface="Calibri"/>
              </a:rPr>
              <a:t>Greenium</a:t>
            </a:r>
            <a:r>
              <a:rPr lang="en-US" dirty="0">
                <a:cs typeface="Calibri"/>
              </a:rPr>
              <a:t>"</a:t>
            </a:r>
          </a:p>
          <a:p>
            <a:r>
              <a:rPr lang="en-US" dirty="0">
                <a:cs typeface="Calibri"/>
              </a:rPr>
              <a:t>Increased community and Customer Engagement</a:t>
            </a:r>
            <a:r>
              <a:rPr lang="en-US">
                <a:cs typeface="Calibri"/>
              </a:rPr>
              <a:t>.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Long-Term Positioning</a:t>
            </a:r>
            <a:r>
              <a:rPr lang="en-US">
                <a:cs typeface="Calibri"/>
              </a:rPr>
              <a:t>.</a:t>
            </a:r>
            <a:endParaRPr lang="en-US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BCFCB-5644-DBCE-7496-16C772E38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Cons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4FA7C-04FC-52BC-7FD2-5C658636B3B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No clear ESG standards in the U.S.</a:t>
            </a:r>
          </a:p>
          <a:p>
            <a:r>
              <a:rPr lang="en-US" dirty="0">
                <a:cs typeface="Calibri"/>
              </a:rPr>
              <a:t>Will have to be picky on what to include in </a:t>
            </a:r>
            <a:r>
              <a:rPr lang="en-US">
                <a:cs typeface="Calibri"/>
              </a:rPr>
              <a:t>a </a:t>
            </a:r>
            <a:r>
              <a:rPr lang="en-US" dirty="0">
                <a:cs typeface="Calibri"/>
              </a:rPr>
              <a:t>portfolio</a:t>
            </a:r>
            <a:r>
              <a:rPr lang="en-US">
                <a:cs typeface="Calibri"/>
              </a:rPr>
              <a:t>.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May become </a:t>
            </a:r>
            <a:r>
              <a:rPr lang="en-US">
                <a:cs typeface="Calibri"/>
              </a:rPr>
              <a:t>under-diversified.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59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F1B7-5FB7-5187-958F-1C231FEC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4014"/>
            <a:ext cx="5256860" cy="930452"/>
          </a:xfrm>
        </p:spPr>
        <p:txBody>
          <a:bodyPr/>
          <a:lstStyle/>
          <a:p>
            <a:r>
              <a:rPr lang="en-US" b="1" dirty="0"/>
              <a:t>ESG</a:t>
            </a:r>
            <a:r>
              <a:rPr lang="en-US" dirty="0"/>
              <a:t> </a:t>
            </a:r>
            <a:r>
              <a:rPr lang="en-US" b="1" dirty="0"/>
              <a:t>Comparisons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1EB2E-A998-69FD-A1BB-C254FF75A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122" y="1483607"/>
            <a:ext cx="3438701" cy="823912"/>
          </a:xfrm>
        </p:spPr>
        <p:txBody>
          <a:bodyPr/>
          <a:lstStyle/>
          <a:p>
            <a:pPr algn="ctr"/>
            <a:r>
              <a:rPr lang="en-US" dirty="0"/>
              <a:t>Footprint Asset Management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0E33B-14F1-4159-23CD-224A76EDD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608034" cy="4164365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500" b="1">
                <a:solidFill>
                  <a:srgbClr val="000000"/>
                </a:solidFill>
                <a:cs typeface="Calibri" panose="020F0502020204030204"/>
              </a:rPr>
              <a:t>Pros</a:t>
            </a:r>
            <a:endParaRPr lang="en-US" sz="150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</a:rPr>
              <a:t>Heavy Emphasis on Social and Environment Factors.</a:t>
            </a:r>
            <a:endParaRPr lang="en-US" sz="140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cs typeface="Calibri"/>
              </a:rPr>
              <a:t>Very eco-friendly financial objectives and investing strategies.</a:t>
            </a:r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cs typeface="Calibri"/>
              </a:rPr>
              <a:t>Excels in the social side of ESG.</a:t>
            </a:r>
          </a:p>
          <a:p>
            <a:pPr lvl="1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cs typeface="Calibri"/>
              </a:rPr>
              <a:t>High ethics, compliance, and marketing.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 b="1">
                <a:solidFill>
                  <a:srgbClr val="000000"/>
                </a:solidFill>
                <a:cs typeface="Calibri"/>
              </a:rPr>
              <a:t>Cons</a:t>
            </a:r>
            <a:endParaRPr lang="en-US" sz="1500" b="1">
              <a:cs typeface="Calibri" panose="020F0502020204030204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Weak Governance Scores.</a:t>
            </a:r>
            <a:endParaRPr lang="en-US" sz="1400">
              <a:ea typeface="+mn-lt"/>
              <a:cs typeface="+mn-lt"/>
            </a:endParaRPr>
          </a:p>
          <a:p>
            <a:pPr marL="971550" lvl="1" indent="-285750">
              <a:lnSpc>
                <a:spcPct val="10000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Low board diversity and independence</a:t>
            </a:r>
            <a:endParaRPr lang="en-US" sz="1400">
              <a:ea typeface="+mn-lt"/>
              <a:cs typeface="+mn-lt"/>
            </a:endParaRPr>
          </a:p>
          <a:p>
            <a:pPr marL="971550" lvl="1" indent="-285750">
              <a:lnSpc>
                <a:spcPct val="10000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Questionable pay, shareholder policies, and audit management.</a:t>
            </a:r>
            <a:endParaRPr lang="en-US" sz="140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160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4999"/>
              </a:lnSpc>
            </a:pPr>
            <a:endParaRPr lang="en-US" sz="1600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4999"/>
              </a:lnSpc>
            </a:pP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F27AE-2E6C-488A-D77F-A961298CD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6906" y="1480032"/>
            <a:ext cx="3652678" cy="551098"/>
          </a:xfrm>
        </p:spPr>
        <p:txBody>
          <a:bodyPr/>
          <a:lstStyle/>
          <a:p>
            <a:pPr algn="ctr"/>
            <a:r>
              <a:rPr lang="en-US" dirty="0"/>
              <a:t>Quant Impact Partners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13751-CF70-28D6-21B2-C2A8A5035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9771" y="2520315"/>
            <a:ext cx="3579813" cy="4164365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999"/>
              </a:lnSpc>
              <a:buNone/>
            </a:pPr>
            <a:r>
              <a:rPr lang="en-US" sz="1500" b="1">
                <a:solidFill>
                  <a:srgbClr val="000000"/>
                </a:solidFill>
                <a:cs typeface="Calibri"/>
              </a:rPr>
              <a:t>Pros</a:t>
            </a:r>
          </a:p>
          <a:p>
            <a:pPr>
              <a:lnSpc>
                <a:spcPct val="114999"/>
              </a:lnSpc>
            </a:pPr>
            <a:r>
              <a:rPr lang="en-US" sz="1400">
                <a:solidFill>
                  <a:srgbClr val="000000"/>
                </a:solidFill>
                <a:cs typeface="Calibri"/>
              </a:rPr>
              <a:t>Uses internal models that consider environmental, social, and governance data points.</a:t>
            </a:r>
            <a:endParaRPr lang="en-US" sz="1400">
              <a:cs typeface="Calibri"/>
            </a:endParaRPr>
          </a:p>
          <a:p>
            <a:pPr>
              <a:lnSpc>
                <a:spcPct val="114999"/>
              </a:lnSpc>
            </a:pPr>
            <a:r>
              <a:rPr lang="en-US" sz="1400">
                <a:solidFill>
                  <a:srgbClr val="000000"/>
                </a:solidFill>
                <a:cs typeface="Calibri"/>
              </a:rPr>
              <a:t>Employs a "fossil fuel free" investment policy.</a:t>
            </a:r>
          </a:p>
          <a:p>
            <a:pPr>
              <a:lnSpc>
                <a:spcPct val="114999"/>
              </a:lnSpc>
            </a:pPr>
            <a:r>
              <a:rPr lang="en-US" sz="1400">
                <a:solidFill>
                  <a:srgbClr val="000000"/>
                </a:solidFill>
                <a:cs typeface="Calibri"/>
              </a:rPr>
              <a:t>Great labor practices.</a:t>
            </a:r>
          </a:p>
          <a:p>
            <a:pPr marL="0" indent="0">
              <a:lnSpc>
                <a:spcPct val="114999"/>
              </a:lnSpc>
              <a:buNone/>
            </a:pPr>
            <a:r>
              <a:rPr lang="en-US" sz="1500" b="1">
                <a:solidFill>
                  <a:srgbClr val="000000"/>
                </a:solidFill>
                <a:cs typeface="Calibri"/>
              </a:rPr>
              <a:t>Cons</a:t>
            </a:r>
          </a:p>
          <a:p>
            <a:pPr>
              <a:lnSpc>
                <a:spcPct val="114999"/>
              </a:lnSpc>
            </a:pPr>
            <a:r>
              <a:rPr lang="en-US" sz="1400">
                <a:solidFill>
                  <a:srgbClr val="000000"/>
                </a:solidFill>
                <a:cs typeface="Calibri"/>
              </a:rPr>
              <a:t>Weak marketing related to ESG.</a:t>
            </a:r>
          </a:p>
          <a:p>
            <a:pPr>
              <a:lnSpc>
                <a:spcPct val="114999"/>
              </a:lnSpc>
            </a:pPr>
            <a:r>
              <a:rPr lang="en-US" sz="1400">
                <a:solidFill>
                  <a:srgbClr val="000000"/>
                </a:solidFill>
                <a:cs typeface="Calibri"/>
              </a:rPr>
              <a:t>Low Diversity scores.</a:t>
            </a:r>
          </a:p>
          <a:p>
            <a:pPr>
              <a:lnSpc>
                <a:spcPct val="114999"/>
              </a:lnSpc>
            </a:pPr>
            <a:r>
              <a:rPr lang="en-US" sz="1400">
                <a:solidFill>
                  <a:srgbClr val="000000"/>
                </a:solidFill>
                <a:cs typeface="Calibri"/>
              </a:rPr>
              <a:t>Shareholder policies need amending</a:t>
            </a:r>
            <a:r>
              <a:rPr lang="en-US" sz="1600">
                <a:solidFill>
                  <a:srgbClr val="000000"/>
                </a:solidFill>
                <a:cs typeface="Calibri"/>
              </a:rPr>
              <a:t>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98A58E4-61FA-9419-B6BB-DEA28031BD19}"/>
              </a:ext>
            </a:extLst>
          </p:cNvPr>
          <p:cNvSpPr txBox="1">
            <a:spLocks/>
          </p:cNvSpPr>
          <p:nvPr/>
        </p:nvSpPr>
        <p:spPr>
          <a:xfrm>
            <a:off x="8081362" y="1480032"/>
            <a:ext cx="3652678" cy="5510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Principal Financial Group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EDC56E8-A54A-8DE2-8037-D8B7EC6C5D28}"/>
              </a:ext>
            </a:extLst>
          </p:cNvPr>
          <p:cNvSpPr txBox="1">
            <a:spLocks/>
          </p:cNvSpPr>
          <p:nvPr/>
        </p:nvSpPr>
        <p:spPr>
          <a:xfrm>
            <a:off x="8191533" y="2520315"/>
            <a:ext cx="3579813" cy="416436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1500" b="1">
                <a:solidFill>
                  <a:srgbClr val="000000"/>
                </a:solidFill>
                <a:cs typeface="Calibri"/>
              </a:rPr>
              <a:t>Pros</a:t>
            </a:r>
          </a:p>
          <a:p>
            <a:pPr marL="285750" indent="-28575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cs typeface="Calibri"/>
              </a:rPr>
              <a:t>Employs tremendous labor practices, leading ESG rating </a:t>
            </a:r>
            <a:endParaRPr lang="en-US" sz="1400">
              <a:cs typeface="Calibri"/>
            </a:endParaRPr>
          </a:p>
          <a:p>
            <a:pPr marL="285750" indent="-28575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cs typeface="Calibri"/>
              </a:rPr>
              <a:t>Has a high ESG score for pay and compensation</a:t>
            </a:r>
          </a:p>
          <a:p>
            <a:pPr marL="285750" indent="-285750">
              <a:lnSpc>
                <a:spcPct val="114999"/>
              </a:lnSpc>
            </a:pPr>
            <a:r>
              <a:rPr lang="en-US" sz="1400">
                <a:solidFill>
                  <a:srgbClr val="000000"/>
                </a:solidFill>
                <a:cs typeface="Calibri"/>
              </a:rPr>
              <a:t>Large-cap firm that is already well  in ESG strategy and investing.</a:t>
            </a:r>
          </a:p>
          <a:p>
            <a:pPr marL="0" indent="0">
              <a:lnSpc>
                <a:spcPct val="114999"/>
              </a:lnSpc>
              <a:buNone/>
            </a:pPr>
            <a:r>
              <a:rPr lang="en-US" sz="1500" b="1">
                <a:solidFill>
                  <a:srgbClr val="000000"/>
                </a:solidFill>
                <a:ea typeface="+mn-lt"/>
                <a:cs typeface="+mn-lt"/>
              </a:rPr>
              <a:t>Cons</a:t>
            </a:r>
          </a:p>
          <a:p>
            <a:pPr marL="285750" indent="-285750">
              <a:lnSpc>
                <a:spcPct val="114999"/>
              </a:lnSpc>
              <a:buFont typeface="Arial,Sans-Serif" panose="020B0604020202020204" pitchFamily="34" charset="0"/>
            </a:pP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Lacks in sustainable financial methods</a:t>
            </a:r>
            <a:endParaRPr lang="en-US" sz="1400">
              <a:ea typeface="+mn-lt"/>
              <a:cs typeface="+mn-lt"/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1400">
                <a:ea typeface="+mn-lt"/>
                <a:cs typeface="+mn-lt"/>
              </a:rPr>
              <a:t>Has weak shareholder rights</a:t>
            </a:r>
            <a:endParaRPr lang="en-US" sz="1400">
              <a:solidFill>
                <a:srgbClr val="000000"/>
              </a:solidFill>
              <a:cs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ADF291-FFA7-C702-6A94-AC2FE19D9EAD}"/>
              </a:ext>
            </a:extLst>
          </p:cNvPr>
          <p:cNvCxnSpPr>
            <a:cxnSpLocks/>
          </p:cNvCxnSpPr>
          <p:nvPr/>
        </p:nvCxnSpPr>
        <p:spPr>
          <a:xfrm>
            <a:off x="839788" y="1265067"/>
            <a:ext cx="525938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19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02CCD2D9-5EF1-89A4-55D2-499E0B3A4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5" y="643467"/>
            <a:ext cx="10129209" cy="55710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96625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F442C5A0DAB6439010DF608A9FDC4E" ma:contentTypeVersion="12" ma:contentTypeDescription="Create a new document." ma:contentTypeScope="" ma:versionID="7af0d5b1a4a6e1b1017de3237c216383">
  <xsd:schema xmlns:xsd="http://www.w3.org/2001/XMLSchema" xmlns:xs="http://www.w3.org/2001/XMLSchema" xmlns:p="http://schemas.microsoft.com/office/2006/metadata/properties" xmlns:ns3="dd7e9236-4811-451a-8523-b8d6251b4300" xmlns:ns4="f994c426-9c7e-404f-a54a-2b2548316121" targetNamespace="http://schemas.microsoft.com/office/2006/metadata/properties" ma:root="true" ma:fieldsID="e514b60777992afdedbfc389cca806a8" ns3:_="" ns4:_="">
    <xsd:import namespace="dd7e9236-4811-451a-8523-b8d6251b4300"/>
    <xsd:import namespace="f994c426-9c7e-404f-a54a-2b254831612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e9236-4811-451a-8523-b8d6251b43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4c426-9c7e-404f-a54a-2b2548316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94c426-9c7e-404f-a54a-2b2548316121" xsi:nil="true"/>
  </documentManagement>
</p:properties>
</file>

<file path=customXml/itemProps1.xml><?xml version="1.0" encoding="utf-8"?>
<ds:datastoreItem xmlns:ds="http://schemas.openxmlformats.org/officeDocument/2006/customXml" ds:itemID="{876CA334-9361-4ACA-8EE5-BA3BE5F7DF7C}">
  <ds:schemaRefs>
    <ds:schemaRef ds:uri="dd7e9236-4811-451a-8523-b8d6251b4300"/>
    <ds:schemaRef ds:uri="f994c426-9c7e-404f-a54a-2b25483161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A7FF5D-509E-4708-BCFE-053BB7280D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B2DCAF-1A74-41A9-8C63-118EEB1AF5DD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f994c426-9c7e-404f-a54a-2b2548316121"/>
    <ds:schemaRef ds:uri="dd7e9236-4811-451a-8523-b8d6251b430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1139</Words>
  <Application>Microsoft Office PowerPoint</Application>
  <PresentationFormat>Widescreen</PresentationFormat>
  <Paragraphs>210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Arial,Sans-Serif</vt:lpstr>
      <vt:lpstr>Arial</vt:lpstr>
      <vt:lpstr>Calibri</vt:lpstr>
      <vt:lpstr>Calibri Light</vt:lpstr>
      <vt:lpstr>Office Theme</vt:lpstr>
      <vt:lpstr>Brooks Case Competition</vt:lpstr>
      <vt:lpstr>Agenda</vt:lpstr>
      <vt:lpstr>Recommendations</vt:lpstr>
      <vt:lpstr>Acquire Footprint Asset Management</vt:lpstr>
      <vt:lpstr>How to Finance this acquisition?</vt:lpstr>
      <vt:lpstr>ESG Strategy</vt:lpstr>
      <vt:lpstr>ESG Investment Management</vt:lpstr>
      <vt:lpstr>ESG Comparisons</vt:lpstr>
      <vt:lpstr>PowerPoint Presentation</vt:lpstr>
      <vt:lpstr>Cultural Fit</vt:lpstr>
      <vt:lpstr>Cultural Comparisons</vt:lpstr>
      <vt:lpstr>Fair Valuation of Footprint Asset Management and Quant Impact Partners</vt:lpstr>
      <vt:lpstr>Inputs used in the DCF model </vt:lpstr>
      <vt:lpstr>WACC Calculation</vt:lpstr>
      <vt:lpstr>Valuation Method</vt:lpstr>
      <vt:lpstr>Valuation of Comparable</vt:lpstr>
      <vt:lpstr>Acquisition Impact on Principal </vt:lpstr>
      <vt:lpstr>Financial Impact</vt:lpstr>
      <vt:lpstr>Summary</vt:lpstr>
      <vt:lpstr>Key Points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Gupton</dc:creator>
  <cp:lastModifiedBy>Inchul Suh</cp:lastModifiedBy>
  <cp:revision>2</cp:revision>
  <dcterms:created xsi:type="dcterms:W3CDTF">2023-03-26T19:08:02Z</dcterms:created>
  <dcterms:modified xsi:type="dcterms:W3CDTF">2023-03-27T17:31:08Z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0x0101006CF442C5A0DAB6439010DF608A9FDC4E</vt:lpwstr>
  </property>
</Properties>
</file>